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70" r:id="rId2"/>
    <p:sldId id="349" r:id="rId3"/>
    <p:sldId id="350" r:id="rId4"/>
    <p:sldId id="259" r:id="rId5"/>
    <p:sldId id="372" r:id="rId6"/>
    <p:sldId id="373" r:id="rId7"/>
    <p:sldId id="261" r:id="rId8"/>
    <p:sldId id="358" r:id="rId9"/>
    <p:sldId id="359" r:id="rId10"/>
    <p:sldId id="374" r:id="rId11"/>
    <p:sldId id="375" r:id="rId12"/>
    <p:sldId id="361" r:id="rId13"/>
    <p:sldId id="362" r:id="rId14"/>
    <p:sldId id="363" r:id="rId15"/>
    <p:sldId id="364" r:id="rId16"/>
    <p:sldId id="376" r:id="rId17"/>
    <p:sldId id="353" r:id="rId18"/>
    <p:sldId id="354" r:id="rId19"/>
    <p:sldId id="351" r:id="rId20"/>
    <p:sldId id="352" r:id="rId21"/>
    <p:sldId id="355" r:id="rId22"/>
    <p:sldId id="356" r:id="rId23"/>
    <p:sldId id="440" r:id="rId24"/>
    <p:sldId id="357" r:id="rId25"/>
    <p:sldId id="371" r:id="rId26"/>
    <p:sldId id="360" r:id="rId27"/>
    <p:sldId id="367" r:id="rId28"/>
    <p:sldId id="368" r:id="rId29"/>
    <p:sldId id="258" r:id="rId30"/>
    <p:sldId id="378" r:id="rId31"/>
    <p:sldId id="37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B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23" autoAdjust="0"/>
    <p:restoredTop sz="86392" autoAdjust="0"/>
  </p:normalViewPr>
  <p:slideViewPr>
    <p:cSldViewPr snapToGrid="0">
      <p:cViewPr varScale="1">
        <p:scale>
          <a:sx n="100" d="100"/>
          <a:sy n="100" d="100"/>
        </p:scale>
        <p:origin x="820" y="6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61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Vega Rengifo" userId="077e1da8-3db6-4bb2-b6e1-740af48c1b9f" providerId="ADAL" clId="{5D872C9B-8BB6-4B0B-8685-21E20F5816DE}"/>
    <pc:docChg chg="addSld modSld sldOrd">
      <pc:chgData name="Carolina Vega Rengifo" userId="077e1da8-3db6-4bb2-b6e1-740af48c1b9f" providerId="ADAL" clId="{5D872C9B-8BB6-4B0B-8685-21E20F5816DE}" dt="2026-04-28T18:59:04.115" v="78" actId="962"/>
      <pc:docMkLst>
        <pc:docMk/>
      </pc:docMkLst>
      <pc:sldChg chg="ord">
        <pc:chgData name="Carolina Vega Rengifo" userId="077e1da8-3db6-4bb2-b6e1-740af48c1b9f" providerId="ADAL" clId="{5D872C9B-8BB6-4B0B-8685-21E20F5816DE}" dt="2026-04-24T15:02:29.709" v="64"/>
        <pc:sldMkLst>
          <pc:docMk/>
          <pc:sldMk cId="710980255" sldId="258"/>
        </pc:sldMkLst>
      </pc:sldChg>
      <pc:sldChg chg="delSp ord">
        <pc:chgData name="Carolina Vega Rengifo" userId="077e1da8-3db6-4bb2-b6e1-740af48c1b9f" providerId="ADAL" clId="{5D872C9B-8BB6-4B0B-8685-21E20F5816DE}" dt="2026-04-24T15:02:40.515" v="67" actId="478"/>
        <pc:sldMkLst>
          <pc:docMk/>
          <pc:sldMk cId="3127757570" sldId="367"/>
        </pc:sldMkLst>
      </pc:sldChg>
      <pc:sldChg chg="ord">
        <pc:chgData name="Carolina Vega Rengifo" userId="077e1da8-3db6-4bb2-b6e1-740af48c1b9f" providerId="ADAL" clId="{5D872C9B-8BB6-4B0B-8685-21E20F5816DE}" dt="2026-04-24T15:01:57.830" v="58"/>
        <pc:sldMkLst>
          <pc:docMk/>
          <pc:sldMk cId="4108885092" sldId="371"/>
        </pc:sldMkLst>
      </pc:sldChg>
      <pc:sldChg chg="modSp add mod">
        <pc:chgData name="Carolina Vega Rengifo" userId="077e1da8-3db6-4bb2-b6e1-740af48c1b9f" providerId="ADAL" clId="{5D872C9B-8BB6-4B0B-8685-21E20F5816DE}" dt="2026-04-28T18:58:56.938" v="70" actId="962"/>
        <pc:sldMkLst>
          <pc:docMk/>
          <pc:sldMk cId="3227686001" sldId="376"/>
        </pc:sldMkLst>
        <pc:spChg chg="mod">
          <ac:chgData name="Carolina Vega Rengifo" userId="077e1da8-3db6-4bb2-b6e1-740af48c1b9f" providerId="ADAL" clId="{5D872C9B-8BB6-4B0B-8685-21E20F5816DE}" dt="2026-04-23T21:20:02.021" v="53" actId="404"/>
          <ac:spMkLst>
            <pc:docMk/>
            <pc:sldMk cId="3227686001" sldId="376"/>
            <ac:spMk id="2" creationId="{585358FC-0050-01A5-8767-DCD80FC12272}"/>
          </ac:spMkLst>
        </pc:spChg>
        <pc:picChg chg="mod">
          <ac:chgData name="Carolina Vega Rengifo" userId="077e1da8-3db6-4bb2-b6e1-740af48c1b9f" providerId="ADAL" clId="{5D872C9B-8BB6-4B0B-8685-21E20F5816DE}" dt="2026-04-28T18:58:52.532" v="68" actId="962"/>
          <ac:picMkLst>
            <pc:docMk/>
            <pc:sldMk cId="3227686001" sldId="376"/>
            <ac:picMk id="6" creationId="{82696926-A940-5E13-7861-F168E9C4AD5D}"/>
          </ac:picMkLst>
        </pc:picChg>
        <pc:picChg chg="mod">
          <ac:chgData name="Carolina Vega Rengifo" userId="077e1da8-3db6-4bb2-b6e1-740af48c1b9f" providerId="ADAL" clId="{5D872C9B-8BB6-4B0B-8685-21E20F5816DE}" dt="2026-04-28T18:58:55.612" v="69" actId="962"/>
          <ac:picMkLst>
            <pc:docMk/>
            <pc:sldMk cId="3227686001" sldId="376"/>
            <ac:picMk id="8" creationId="{81AB756E-193A-861F-085C-95B0BB0C1A21}"/>
          </ac:picMkLst>
        </pc:picChg>
        <pc:picChg chg="mod">
          <ac:chgData name="Carolina Vega Rengifo" userId="077e1da8-3db6-4bb2-b6e1-740af48c1b9f" providerId="ADAL" clId="{5D872C9B-8BB6-4B0B-8685-21E20F5816DE}" dt="2026-04-28T18:58:56.938" v="70" actId="962"/>
          <ac:picMkLst>
            <pc:docMk/>
            <pc:sldMk cId="3227686001" sldId="376"/>
            <ac:picMk id="12" creationId="{8222F8C8-E867-6BE7-599B-9EEE29BF56BD}"/>
          </ac:picMkLst>
        </pc:picChg>
      </pc:sldChg>
      <pc:sldChg chg="modSp add mod">
        <pc:chgData name="Carolina Vega Rengifo" userId="077e1da8-3db6-4bb2-b6e1-740af48c1b9f" providerId="ADAL" clId="{5D872C9B-8BB6-4B0B-8685-21E20F5816DE}" dt="2026-04-28T18:59:02.491" v="77" actId="962"/>
        <pc:sldMkLst>
          <pc:docMk/>
          <pc:sldMk cId="3565147298" sldId="378"/>
        </pc:sldMkLst>
        <pc:spChg chg="mod">
          <ac:chgData name="Carolina Vega Rengifo" userId="077e1da8-3db6-4bb2-b6e1-740af48c1b9f" providerId="ADAL" clId="{5D872C9B-8BB6-4B0B-8685-21E20F5816DE}" dt="2026-04-23T21:18:06.565" v="8" actId="20577"/>
          <ac:spMkLst>
            <pc:docMk/>
            <pc:sldMk cId="3565147298" sldId="378"/>
            <ac:spMk id="5" creationId="{FF15FB98-2E97-5DB6-01B1-5A974F73F986}"/>
          </ac:spMkLst>
        </pc:spChg>
        <pc:picChg chg="mod">
          <ac:chgData name="Carolina Vega Rengifo" userId="077e1da8-3db6-4bb2-b6e1-740af48c1b9f" providerId="ADAL" clId="{5D872C9B-8BB6-4B0B-8685-21E20F5816DE}" dt="2026-04-28T18:58:58.292" v="71" actId="962"/>
          <ac:picMkLst>
            <pc:docMk/>
            <pc:sldMk cId="3565147298" sldId="378"/>
            <ac:picMk id="3" creationId="{5B57A0A7-8A81-B808-EFA5-2A3A786D05E6}"/>
          </ac:picMkLst>
        </pc:picChg>
        <pc:picChg chg="mod">
          <ac:chgData name="Carolina Vega Rengifo" userId="077e1da8-3db6-4bb2-b6e1-740af48c1b9f" providerId="ADAL" clId="{5D872C9B-8BB6-4B0B-8685-21E20F5816DE}" dt="2026-04-28T18:58:59.006" v="72" actId="962"/>
          <ac:picMkLst>
            <pc:docMk/>
            <pc:sldMk cId="3565147298" sldId="378"/>
            <ac:picMk id="7" creationId="{75828FDB-C123-5BC6-11FD-C3A9E7519D51}"/>
          </ac:picMkLst>
        </pc:picChg>
        <pc:picChg chg="mod">
          <ac:chgData name="Carolina Vega Rengifo" userId="077e1da8-3db6-4bb2-b6e1-740af48c1b9f" providerId="ADAL" clId="{5D872C9B-8BB6-4B0B-8685-21E20F5816DE}" dt="2026-04-28T18:58:59.628" v="73" actId="962"/>
          <ac:picMkLst>
            <pc:docMk/>
            <pc:sldMk cId="3565147298" sldId="378"/>
            <ac:picMk id="9" creationId="{99C3787C-F91F-D755-1B02-4159AF68AE52}"/>
          </ac:picMkLst>
        </pc:picChg>
        <pc:picChg chg="mod">
          <ac:chgData name="Carolina Vega Rengifo" userId="077e1da8-3db6-4bb2-b6e1-740af48c1b9f" providerId="ADAL" clId="{5D872C9B-8BB6-4B0B-8685-21E20F5816DE}" dt="2026-04-28T18:59:00.325" v="74" actId="962"/>
          <ac:picMkLst>
            <pc:docMk/>
            <pc:sldMk cId="3565147298" sldId="378"/>
            <ac:picMk id="12" creationId="{11E993DF-F483-2FE2-4304-F6D48507161E}"/>
          </ac:picMkLst>
        </pc:picChg>
        <pc:picChg chg="mod">
          <ac:chgData name="Carolina Vega Rengifo" userId="077e1da8-3db6-4bb2-b6e1-740af48c1b9f" providerId="ADAL" clId="{5D872C9B-8BB6-4B0B-8685-21E20F5816DE}" dt="2026-04-28T18:59:00.932" v="75" actId="962"/>
          <ac:picMkLst>
            <pc:docMk/>
            <pc:sldMk cId="3565147298" sldId="378"/>
            <ac:picMk id="14" creationId="{650FC8AD-B0D0-6954-2B6E-D42CFD6C00C3}"/>
          </ac:picMkLst>
        </pc:picChg>
        <pc:picChg chg="mod">
          <ac:chgData name="Carolina Vega Rengifo" userId="077e1da8-3db6-4bb2-b6e1-740af48c1b9f" providerId="ADAL" clId="{5D872C9B-8BB6-4B0B-8685-21E20F5816DE}" dt="2026-04-28T18:59:01.708" v="76" actId="962"/>
          <ac:picMkLst>
            <pc:docMk/>
            <pc:sldMk cId="3565147298" sldId="378"/>
            <ac:picMk id="17" creationId="{B1291C18-BBAD-9DF7-7856-AD685D6D36DA}"/>
          </ac:picMkLst>
        </pc:picChg>
        <pc:picChg chg="mod">
          <ac:chgData name="Carolina Vega Rengifo" userId="077e1da8-3db6-4bb2-b6e1-740af48c1b9f" providerId="ADAL" clId="{5D872C9B-8BB6-4B0B-8685-21E20F5816DE}" dt="2026-04-28T18:59:02.491" v="77" actId="962"/>
          <ac:picMkLst>
            <pc:docMk/>
            <pc:sldMk cId="3565147298" sldId="378"/>
            <ac:picMk id="19" creationId="{4612798B-3D85-1663-3EC6-AF5634C135FA}"/>
          </ac:picMkLst>
        </pc:picChg>
      </pc:sldChg>
      <pc:sldChg chg="modSp add mod">
        <pc:chgData name="Carolina Vega Rengifo" userId="077e1da8-3db6-4bb2-b6e1-740af48c1b9f" providerId="ADAL" clId="{5D872C9B-8BB6-4B0B-8685-21E20F5816DE}" dt="2026-04-28T18:59:04.115" v="78" actId="962"/>
        <pc:sldMkLst>
          <pc:docMk/>
          <pc:sldMk cId="3472548244" sldId="379"/>
        </pc:sldMkLst>
        <pc:spChg chg="mod">
          <ac:chgData name="Carolina Vega Rengifo" userId="077e1da8-3db6-4bb2-b6e1-740af48c1b9f" providerId="ADAL" clId="{5D872C9B-8BB6-4B0B-8685-21E20F5816DE}" dt="2026-04-23T21:18:31.987" v="9" actId="14100"/>
          <ac:spMkLst>
            <pc:docMk/>
            <pc:sldMk cId="3472548244" sldId="379"/>
            <ac:spMk id="5" creationId="{4C836E82-07A6-86B6-5BFC-E774CAA7CBE5}"/>
          </ac:spMkLst>
        </pc:spChg>
        <pc:picChg chg="mod">
          <ac:chgData name="Carolina Vega Rengifo" userId="077e1da8-3db6-4bb2-b6e1-740af48c1b9f" providerId="ADAL" clId="{5D872C9B-8BB6-4B0B-8685-21E20F5816DE}" dt="2026-04-28T18:59:04.115" v="78" actId="962"/>
          <ac:picMkLst>
            <pc:docMk/>
            <pc:sldMk cId="3472548244" sldId="379"/>
            <ac:picMk id="6" creationId="{BDAF7890-2E54-8231-B2CD-BCEBC10605AF}"/>
          </ac:picMkLst>
        </pc:picChg>
      </pc:sldChg>
      <pc:sldChg chg="add ord">
        <pc:chgData name="Carolina Vega Rengifo" userId="077e1da8-3db6-4bb2-b6e1-740af48c1b9f" providerId="ADAL" clId="{5D872C9B-8BB6-4B0B-8685-21E20F5816DE}" dt="2026-04-24T15:01:51.540" v="56"/>
        <pc:sldMkLst>
          <pc:docMk/>
          <pc:sldMk cId="1201922719" sldId="4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F0189-FEFB-A44A-9CE6-6567F15A0A8D}"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1CB60-564F-674C-9745-AA2D8726565D}" type="slidenum">
              <a:rPr lang="en-US" smtClean="0"/>
              <a:t>‹#›</a:t>
            </a:fld>
            <a:endParaRPr lang="en-US"/>
          </a:p>
        </p:txBody>
      </p:sp>
    </p:spTree>
    <p:extLst>
      <p:ext uri="{BB962C8B-B14F-4D97-AF65-F5344CB8AC3E}">
        <p14:creationId xmlns:p14="http://schemas.microsoft.com/office/powerpoint/2010/main" val="415896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DE414-1443-D23A-43CE-2CE4B3159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EF363-D232-8AC4-7D57-35E7BAA005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75F329C-AB34-B572-7FC8-80CA851480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EB603C-5EA4-5E49-980D-3EE705C05E52}"/>
              </a:ext>
            </a:extLst>
          </p:cNvPr>
          <p:cNvSpPr>
            <a:spLocks noGrp="1"/>
          </p:cNvSpPr>
          <p:nvPr>
            <p:ph type="sldNum" sz="quarter" idx="5"/>
          </p:nvPr>
        </p:nvSpPr>
        <p:spPr/>
        <p:txBody>
          <a:bodyPr/>
          <a:lstStyle/>
          <a:p>
            <a:fld id="{C731CB60-564F-674C-9745-AA2D8726565D}" type="slidenum">
              <a:rPr lang="en-US" smtClean="0"/>
              <a:t>1</a:t>
            </a:fld>
            <a:endParaRPr lang="en-US"/>
          </a:p>
        </p:txBody>
      </p:sp>
    </p:spTree>
    <p:extLst>
      <p:ext uri="{BB962C8B-B14F-4D97-AF65-F5344CB8AC3E}">
        <p14:creationId xmlns:p14="http://schemas.microsoft.com/office/powerpoint/2010/main" val="3066549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12</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8A5A3-BEAC-7C02-31F1-588BC0533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59939-6A2E-3D58-0912-D34C5964338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716423-C733-B3FF-CD68-99FF8542FC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AA4AF7-44ED-F779-8BFE-AE1A284E340D}"/>
              </a:ext>
            </a:extLst>
          </p:cNvPr>
          <p:cNvSpPr>
            <a:spLocks noGrp="1"/>
          </p:cNvSpPr>
          <p:nvPr>
            <p:ph type="sldNum" sz="quarter" idx="5"/>
          </p:nvPr>
        </p:nvSpPr>
        <p:spPr/>
        <p:txBody>
          <a:bodyPr/>
          <a:lstStyle/>
          <a:p>
            <a:fld id="{C731CB60-564F-674C-9745-AA2D8726565D}" type="slidenum">
              <a:rPr lang="en-US" smtClean="0"/>
              <a:t>13</a:t>
            </a:fld>
            <a:endParaRPr lang="en-US"/>
          </a:p>
        </p:txBody>
      </p:sp>
    </p:spTree>
    <p:extLst>
      <p:ext uri="{BB962C8B-B14F-4D97-AF65-F5344CB8AC3E}">
        <p14:creationId xmlns:p14="http://schemas.microsoft.com/office/powerpoint/2010/main" val="391392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7DC8B-A045-DB3C-CD1C-B16C4886F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42732-7158-B50B-8D25-A9AF24BA3E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8BD97E7-E29C-1C38-4054-9F37C88166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2A0FB3-C3FD-2125-A2C9-2B9F6043F2BD}"/>
              </a:ext>
            </a:extLst>
          </p:cNvPr>
          <p:cNvSpPr>
            <a:spLocks noGrp="1"/>
          </p:cNvSpPr>
          <p:nvPr>
            <p:ph type="sldNum" sz="quarter" idx="5"/>
          </p:nvPr>
        </p:nvSpPr>
        <p:spPr/>
        <p:txBody>
          <a:bodyPr/>
          <a:lstStyle/>
          <a:p>
            <a:fld id="{C731CB60-564F-674C-9745-AA2D8726565D}" type="slidenum">
              <a:rPr lang="en-US" smtClean="0"/>
              <a:t>14</a:t>
            </a:fld>
            <a:endParaRPr lang="en-US"/>
          </a:p>
        </p:txBody>
      </p:sp>
    </p:spTree>
    <p:extLst>
      <p:ext uri="{BB962C8B-B14F-4D97-AF65-F5344CB8AC3E}">
        <p14:creationId xmlns:p14="http://schemas.microsoft.com/office/powerpoint/2010/main" val="2423769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15</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8766-3D61-58A1-E264-91C2F2335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792AC-D359-6C0E-5272-BCF90E879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2565C-2ED6-99D5-0725-065CDC4A74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A3E812-8CC5-3F81-415C-D4F19E29B87B}"/>
              </a:ext>
            </a:extLst>
          </p:cNvPr>
          <p:cNvSpPr>
            <a:spLocks noGrp="1"/>
          </p:cNvSpPr>
          <p:nvPr>
            <p:ph type="sldNum" sz="quarter" idx="5"/>
          </p:nvPr>
        </p:nvSpPr>
        <p:spPr/>
        <p:txBody>
          <a:bodyPr/>
          <a:lstStyle/>
          <a:p>
            <a:fld id="{C731CB60-564F-674C-9745-AA2D8726565D}" type="slidenum">
              <a:rPr lang="en-US" smtClean="0"/>
              <a:t>16</a:t>
            </a:fld>
            <a:endParaRPr lang="en-US"/>
          </a:p>
        </p:txBody>
      </p:sp>
    </p:spTree>
    <p:extLst>
      <p:ext uri="{BB962C8B-B14F-4D97-AF65-F5344CB8AC3E}">
        <p14:creationId xmlns:p14="http://schemas.microsoft.com/office/powerpoint/2010/main" val="1651467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C9B9A-1BA0-8B84-779A-C201118FE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7B354-8F82-D36D-6DC9-7400F110CB8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E8409E-4A76-2A49-9144-4278E85EFD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9DB060-CD07-5E1A-0384-B26EEA2962C1}"/>
              </a:ext>
            </a:extLst>
          </p:cNvPr>
          <p:cNvSpPr>
            <a:spLocks noGrp="1"/>
          </p:cNvSpPr>
          <p:nvPr>
            <p:ph type="sldNum" sz="quarter" idx="5"/>
          </p:nvPr>
        </p:nvSpPr>
        <p:spPr/>
        <p:txBody>
          <a:bodyPr/>
          <a:lstStyle/>
          <a:p>
            <a:fld id="{C731CB60-564F-674C-9745-AA2D8726565D}" type="slidenum">
              <a:rPr lang="en-US" smtClean="0"/>
              <a:t>17</a:t>
            </a:fld>
            <a:endParaRPr lang="en-US"/>
          </a:p>
        </p:txBody>
      </p:sp>
    </p:spTree>
    <p:extLst>
      <p:ext uri="{BB962C8B-B14F-4D97-AF65-F5344CB8AC3E}">
        <p14:creationId xmlns:p14="http://schemas.microsoft.com/office/powerpoint/2010/main" val="2555606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E8970-4BFC-253F-D1E8-90D43620E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22817-0FAA-2E62-0208-77ADFD7943C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03669B-1CD2-54E8-AA04-06146F85F9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B7F943-19A4-A839-B47D-B6785A959B91}"/>
              </a:ext>
            </a:extLst>
          </p:cNvPr>
          <p:cNvSpPr>
            <a:spLocks noGrp="1"/>
          </p:cNvSpPr>
          <p:nvPr>
            <p:ph type="sldNum" sz="quarter" idx="5"/>
          </p:nvPr>
        </p:nvSpPr>
        <p:spPr/>
        <p:txBody>
          <a:bodyPr/>
          <a:lstStyle/>
          <a:p>
            <a:fld id="{C731CB60-564F-674C-9745-AA2D8726565D}" type="slidenum">
              <a:rPr lang="en-US" smtClean="0"/>
              <a:t>18</a:t>
            </a:fld>
            <a:endParaRPr lang="en-US"/>
          </a:p>
        </p:txBody>
      </p:sp>
    </p:spTree>
    <p:extLst>
      <p:ext uri="{BB962C8B-B14F-4D97-AF65-F5344CB8AC3E}">
        <p14:creationId xmlns:p14="http://schemas.microsoft.com/office/powerpoint/2010/main" val="375678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19</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20</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21</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3</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22</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0B6C0-4422-FA41-754F-B5A62AEB5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28FD0-EA50-809D-CAAD-8670485CC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23202-3768-D925-6C3B-63F708F16D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61B738-18CD-E80A-C2D4-885DFA1146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1CB60-564F-674C-9745-AA2D87265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971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24</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9334E-67BF-72CB-17C6-D7956978E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C86D9-B387-8AD1-D86A-84C750B6E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C75AA-521C-C722-4C03-F73052960C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E9C630-6A47-A675-9F07-5CD3112B89B3}"/>
              </a:ext>
            </a:extLst>
          </p:cNvPr>
          <p:cNvSpPr>
            <a:spLocks noGrp="1"/>
          </p:cNvSpPr>
          <p:nvPr>
            <p:ph type="sldNum" sz="quarter" idx="5"/>
          </p:nvPr>
        </p:nvSpPr>
        <p:spPr/>
        <p:txBody>
          <a:bodyPr/>
          <a:lstStyle/>
          <a:p>
            <a:fld id="{C731CB60-564F-674C-9745-AA2D8726565D}" type="slidenum">
              <a:rPr lang="en-US" smtClean="0"/>
              <a:t>25</a:t>
            </a:fld>
            <a:endParaRPr lang="en-US"/>
          </a:p>
        </p:txBody>
      </p:sp>
    </p:spTree>
    <p:extLst>
      <p:ext uri="{BB962C8B-B14F-4D97-AF65-F5344CB8AC3E}">
        <p14:creationId xmlns:p14="http://schemas.microsoft.com/office/powerpoint/2010/main" val="2532231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26</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27</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8CF7F-27A2-CD06-0DA3-BD768B023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23D2C-4A53-BD46-3441-0B2F71C859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48EFDF-B573-3D01-9B1A-B5B7BB35D1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07B66-8761-96D9-5301-F3CBF085F8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1CB60-564F-674C-9745-AA2D87265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818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29</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ED814-5D10-C6A8-2438-584AB0FFC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C2086-C9E5-578F-4675-6998DE06E9B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1B3C458-D9FE-F9A2-7CBD-C0E4A05CDC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0D1F31-FDC1-E1DA-A8C7-DE163831EB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1CB60-564F-674C-9745-AA2D87265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459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6FC02-D4EF-0780-C5F1-641B2D9D8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88331-8376-5763-EB74-5CBA3E7C74F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8995E9-4593-8CB1-E1E7-13B53A4D76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CFF841-2DD9-8210-F0ED-41C34F5325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1CB60-564F-674C-9745-AA2D872656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374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5C820-4859-6B45-F6F6-AD9F8AC6A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4211B-8E00-36EA-E244-0191E8A8C7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D33B734-8637-C374-AE0B-30832A206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D7A5A0-4CE5-834A-1CE1-C2DFE610FEBB}"/>
              </a:ext>
            </a:extLst>
          </p:cNvPr>
          <p:cNvSpPr>
            <a:spLocks noGrp="1"/>
          </p:cNvSpPr>
          <p:nvPr>
            <p:ph type="sldNum" sz="quarter" idx="5"/>
          </p:nvPr>
        </p:nvSpPr>
        <p:spPr/>
        <p:txBody>
          <a:bodyPr/>
          <a:lstStyle/>
          <a:p>
            <a:fld id="{C731CB60-564F-674C-9745-AA2D8726565D}" type="slidenum">
              <a:rPr lang="en-US" smtClean="0"/>
              <a:t>4</a:t>
            </a:fld>
            <a:endParaRPr lang="en-US"/>
          </a:p>
        </p:txBody>
      </p:sp>
    </p:spTree>
    <p:extLst>
      <p:ext uri="{BB962C8B-B14F-4D97-AF65-F5344CB8AC3E}">
        <p14:creationId xmlns:p14="http://schemas.microsoft.com/office/powerpoint/2010/main" val="481336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5</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5A0DD-A8E0-B702-BBB3-72CECCBAC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F5694-607C-DCE7-6327-AE7C8DEC15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D27E4DD-FBA2-50A1-5829-613F3A3E47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FCE325-6F4E-940D-4CAB-1436DFE17473}"/>
              </a:ext>
            </a:extLst>
          </p:cNvPr>
          <p:cNvSpPr>
            <a:spLocks noGrp="1"/>
          </p:cNvSpPr>
          <p:nvPr>
            <p:ph type="sldNum" sz="quarter" idx="5"/>
          </p:nvPr>
        </p:nvSpPr>
        <p:spPr/>
        <p:txBody>
          <a:bodyPr/>
          <a:lstStyle/>
          <a:p>
            <a:fld id="{C731CB60-564F-674C-9745-AA2D8726565D}" type="slidenum">
              <a:rPr lang="en-US" smtClean="0"/>
              <a:t>7</a:t>
            </a:fld>
            <a:endParaRPr lang="en-US"/>
          </a:p>
        </p:txBody>
      </p:sp>
    </p:spTree>
    <p:extLst>
      <p:ext uri="{BB962C8B-B14F-4D97-AF65-F5344CB8AC3E}">
        <p14:creationId xmlns:p14="http://schemas.microsoft.com/office/powerpoint/2010/main" val="54323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8</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9</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10</a:t>
            </a:fld>
            <a:endParaRPr lang="en-US"/>
          </a:p>
        </p:txBody>
      </p:sp>
    </p:spTree>
    <p:extLst>
      <p:ext uri="{BB962C8B-B14F-4D97-AF65-F5344CB8AC3E}">
        <p14:creationId xmlns:p14="http://schemas.microsoft.com/office/powerpoint/2010/main" val="1994976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1CB60-564F-674C-9745-AA2D8726565D}" type="slidenum">
              <a:rPr lang="en-US" smtClean="0"/>
              <a:t>11</a:t>
            </a:fld>
            <a:endParaRPr lang="en-US"/>
          </a:p>
        </p:txBody>
      </p:sp>
    </p:spTree>
    <p:extLst>
      <p:ext uri="{BB962C8B-B14F-4D97-AF65-F5344CB8AC3E}">
        <p14:creationId xmlns:p14="http://schemas.microsoft.com/office/powerpoint/2010/main" val="1994976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A7A4-4241-D303-048C-352A69BA46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03573A-55FC-C706-9B66-6BC188A81D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DD9D74-9386-AFDE-5BCD-C30CFE2F626D}"/>
              </a:ext>
            </a:extLst>
          </p:cNvPr>
          <p:cNvSpPr>
            <a:spLocks noGrp="1"/>
          </p:cNvSpPr>
          <p:nvPr>
            <p:ph type="dt" sz="half" idx="10"/>
          </p:nvPr>
        </p:nvSpPr>
        <p:spPr/>
        <p:txBody>
          <a:bodyPr/>
          <a:lstStyle/>
          <a:p>
            <a:fld id="{EFF43662-9E27-6F4F-996D-ACBA9A7A512C}" type="datetimeFigureOut">
              <a:rPr lang="en-US" smtClean="0"/>
              <a:t>4/28/2026</a:t>
            </a:fld>
            <a:endParaRPr lang="en-US"/>
          </a:p>
        </p:txBody>
      </p:sp>
      <p:sp>
        <p:nvSpPr>
          <p:cNvPr id="5" name="Footer Placeholder 4">
            <a:extLst>
              <a:ext uri="{FF2B5EF4-FFF2-40B4-BE49-F238E27FC236}">
                <a16:creationId xmlns:a16="http://schemas.microsoft.com/office/drawing/2014/main" id="{6688AEFD-32C0-0EF2-B047-9C613BD53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99B42-DEC0-D937-7791-C63250B58BC9}"/>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1400022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4FE2-D9A1-8EB7-B9DB-F6E2ED06A3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4DFBBB-4819-F933-6B90-BB668F47C3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56F5A-3A05-7563-AA84-A0F8847970F5}"/>
              </a:ext>
            </a:extLst>
          </p:cNvPr>
          <p:cNvSpPr>
            <a:spLocks noGrp="1"/>
          </p:cNvSpPr>
          <p:nvPr>
            <p:ph type="dt" sz="half" idx="10"/>
          </p:nvPr>
        </p:nvSpPr>
        <p:spPr/>
        <p:txBody>
          <a:bodyPr/>
          <a:lstStyle/>
          <a:p>
            <a:fld id="{EFF43662-9E27-6F4F-996D-ACBA9A7A512C}" type="datetimeFigureOut">
              <a:rPr lang="en-US" smtClean="0"/>
              <a:t>4/28/2026</a:t>
            </a:fld>
            <a:endParaRPr lang="en-US"/>
          </a:p>
        </p:txBody>
      </p:sp>
      <p:sp>
        <p:nvSpPr>
          <p:cNvPr id="5" name="Footer Placeholder 4">
            <a:extLst>
              <a:ext uri="{FF2B5EF4-FFF2-40B4-BE49-F238E27FC236}">
                <a16:creationId xmlns:a16="http://schemas.microsoft.com/office/drawing/2014/main" id="{17B1CA9B-D120-36E2-6E17-1A38EEFDE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1F388-FD6E-FA4B-9229-83082B7995AE}"/>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3774284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797F12-4902-E28F-B838-9EA0ACB87B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7E204-00D4-1578-671F-6F7FC40E5A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A069A-DFAA-A5F5-33DE-355E6738A3C4}"/>
              </a:ext>
            </a:extLst>
          </p:cNvPr>
          <p:cNvSpPr>
            <a:spLocks noGrp="1"/>
          </p:cNvSpPr>
          <p:nvPr>
            <p:ph type="dt" sz="half" idx="10"/>
          </p:nvPr>
        </p:nvSpPr>
        <p:spPr/>
        <p:txBody>
          <a:bodyPr/>
          <a:lstStyle/>
          <a:p>
            <a:fld id="{EFF43662-9E27-6F4F-996D-ACBA9A7A512C}" type="datetimeFigureOut">
              <a:rPr lang="en-US" smtClean="0"/>
              <a:t>4/28/2026</a:t>
            </a:fld>
            <a:endParaRPr lang="en-US"/>
          </a:p>
        </p:txBody>
      </p:sp>
      <p:sp>
        <p:nvSpPr>
          <p:cNvPr id="5" name="Footer Placeholder 4">
            <a:extLst>
              <a:ext uri="{FF2B5EF4-FFF2-40B4-BE49-F238E27FC236}">
                <a16:creationId xmlns:a16="http://schemas.microsoft.com/office/drawing/2014/main" id="{A9F3DCE2-5BE0-B77D-ED0A-447DDD804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26EF0-6CB5-8F47-A5EA-A7E4FA564E36}"/>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1160334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0CD4-3028-0856-E779-33DC5FB73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56B8C-FA4C-21CF-7AF2-7BCAA4BB39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08DC4-04F4-C539-9682-B0D34EDC5FFA}"/>
              </a:ext>
            </a:extLst>
          </p:cNvPr>
          <p:cNvSpPr>
            <a:spLocks noGrp="1"/>
          </p:cNvSpPr>
          <p:nvPr>
            <p:ph type="dt" sz="half" idx="10"/>
          </p:nvPr>
        </p:nvSpPr>
        <p:spPr/>
        <p:txBody>
          <a:bodyPr/>
          <a:lstStyle/>
          <a:p>
            <a:fld id="{EFF43662-9E27-6F4F-996D-ACBA9A7A512C}" type="datetimeFigureOut">
              <a:rPr lang="en-US" smtClean="0"/>
              <a:t>4/28/2026</a:t>
            </a:fld>
            <a:endParaRPr lang="en-US"/>
          </a:p>
        </p:txBody>
      </p:sp>
      <p:sp>
        <p:nvSpPr>
          <p:cNvPr id="5" name="Footer Placeholder 4">
            <a:extLst>
              <a:ext uri="{FF2B5EF4-FFF2-40B4-BE49-F238E27FC236}">
                <a16:creationId xmlns:a16="http://schemas.microsoft.com/office/drawing/2014/main" id="{CF0596B6-AD61-1A53-5D29-6E84804B5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68977-6161-80B6-B970-6AAA6E467BA9}"/>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321866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8FE5-FD21-3AE0-AB80-37FBC4E1D7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6F622-38CF-0610-BDF0-2A29153AD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098A3-9133-8BCD-353F-740EF1E9560C}"/>
              </a:ext>
            </a:extLst>
          </p:cNvPr>
          <p:cNvSpPr>
            <a:spLocks noGrp="1"/>
          </p:cNvSpPr>
          <p:nvPr>
            <p:ph type="dt" sz="half" idx="10"/>
          </p:nvPr>
        </p:nvSpPr>
        <p:spPr/>
        <p:txBody>
          <a:bodyPr/>
          <a:lstStyle/>
          <a:p>
            <a:fld id="{EFF43662-9E27-6F4F-996D-ACBA9A7A512C}" type="datetimeFigureOut">
              <a:rPr lang="en-US" smtClean="0"/>
              <a:t>4/28/2026</a:t>
            </a:fld>
            <a:endParaRPr lang="en-US"/>
          </a:p>
        </p:txBody>
      </p:sp>
      <p:sp>
        <p:nvSpPr>
          <p:cNvPr id="5" name="Footer Placeholder 4">
            <a:extLst>
              <a:ext uri="{FF2B5EF4-FFF2-40B4-BE49-F238E27FC236}">
                <a16:creationId xmlns:a16="http://schemas.microsoft.com/office/drawing/2014/main" id="{65B41A7B-B900-01E1-CB38-00AE7B469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F3D16-072F-7226-375F-A6EBAC829B7C}"/>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1640587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C3FA-8006-EFC2-2BA1-896364C6A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B64A38-0B1C-5FF2-427E-BD83387B9B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B86857-CCC2-138C-EB18-B15BCAE698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DFB47F-F9CA-8C17-B524-451E14C7753E}"/>
              </a:ext>
            </a:extLst>
          </p:cNvPr>
          <p:cNvSpPr>
            <a:spLocks noGrp="1"/>
          </p:cNvSpPr>
          <p:nvPr>
            <p:ph type="dt" sz="half" idx="10"/>
          </p:nvPr>
        </p:nvSpPr>
        <p:spPr/>
        <p:txBody>
          <a:bodyPr/>
          <a:lstStyle/>
          <a:p>
            <a:fld id="{EFF43662-9E27-6F4F-996D-ACBA9A7A512C}" type="datetimeFigureOut">
              <a:rPr lang="en-US" smtClean="0"/>
              <a:t>4/28/2026</a:t>
            </a:fld>
            <a:endParaRPr lang="en-US"/>
          </a:p>
        </p:txBody>
      </p:sp>
      <p:sp>
        <p:nvSpPr>
          <p:cNvPr id="6" name="Footer Placeholder 5">
            <a:extLst>
              <a:ext uri="{FF2B5EF4-FFF2-40B4-BE49-F238E27FC236}">
                <a16:creationId xmlns:a16="http://schemas.microsoft.com/office/drawing/2014/main" id="{CD49DFF8-206B-04D2-C3FC-026F7BCA4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78B1C-E0ED-93E2-4214-8FC1384FF15F}"/>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2640738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B0F1-27B8-9C91-A957-06EB3083C2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198768-3250-496E-E225-AB4D29037B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A7644-94C8-7D14-4F09-9357FB3E4C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42DE3A-2054-E800-A526-DCFD2BCDA2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10CBAD-2B90-E406-F0CD-4C79D60A70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E5797E-8199-5BE2-7F1A-BDFC23421955}"/>
              </a:ext>
            </a:extLst>
          </p:cNvPr>
          <p:cNvSpPr>
            <a:spLocks noGrp="1"/>
          </p:cNvSpPr>
          <p:nvPr>
            <p:ph type="dt" sz="half" idx="10"/>
          </p:nvPr>
        </p:nvSpPr>
        <p:spPr/>
        <p:txBody>
          <a:bodyPr/>
          <a:lstStyle/>
          <a:p>
            <a:fld id="{EFF43662-9E27-6F4F-996D-ACBA9A7A512C}" type="datetimeFigureOut">
              <a:rPr lang="en-US" smtClean="0"/>
              <a:t>4/28/2026</a:t>
            </a:fld>
            <a:endParaRPr lang="en-US"/>
          </a:p>
        </p:txBody>
      </p:sp>
      <p:sp>
        <p:nvSpPr>
          <p:cNvPr id="8" name="Footer Placeholder 7">
            <a:extLst>
              <a:ext uri="{FF2B5EF4-FFF2-40B4-BE49-F238E27FC236}">
                <a16:creationId xmlns:a16="http://schemas.microsoft.com/office/drawing/2014/main" id="{22CF61BF-E37B-0418-5928-DC9F36DDEC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49DD36-F950-1BFA-96F0-2E40F11B5D25}"/>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409478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00BEA-5BDE-AD68-F608-932BFF6383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3BC510-4816-0C95-0834-427094BBB749}"/>
              </a:ext>
            </a:extLst>
          </p:cNvPr>
          <p:cNvSpPr>
            <a:spLocks noGrp="1"/>
          </p:cNvSpPr>
          <p:nvPr>
            <p:ph type="dt" sz="half" idx="10"/>
          </p:nvPr>
        </p:nvSpPr>
        <p:spPr/>
        <p:txBody>
          <a:bodyPr/>
          <a:lstStyle/>
          <a:p>
            <a:fld id="{EFF43662-9E27-6F4F-996D-ACBA9A7A512C}" type="datetimeFigureOut">
              <a:rPr lang="en-US" smtClean="0"/>
              <a:t>4/28/2026</a:t>
            </a:fld>
            <a:endParaRPr lang="en-US"/>
          </a:p>
        </p:txBody>
      </p:sp>
      <p:sp>
        <p:nvSpPr>
          <p:cNvPr id="4" name="Footer Placeholder 3">
            <a:extLst>
              <a:ext uri="{FF2B5EF4-FFF2-40B4-BE49-F238E27FC236}">
                <a16:creationId xmlns:a16="http://schemas.microsoft.com/office/drawing/2014/main" id="{826C5CB1-D4D2-C6E5-4310-5F099DC0D0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E5E97-215E-D0DE-0B49-9CE313B0099C}"/>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41031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49131-C34C-1691-9C6F-9C2B0569D119}"/>
              </a:ext>
            </a:extLst>
          </p:cNvPr>
          <p:cNvSpPr>
            <a:spLocks noGrp="1"/>
          </p:cNvSpPr>
          <p:nvPr>
            <p:ph type="dt" sz="half" idx="10"/>
          </p:nvPr>
        </p:nvSpPr>
        <p:spPr/>
        <p:txBody>
          <a:bodyPr/>
          <a:lstStyle/>
          <a:p>
            <a:fld id="{EFF43662-9E27-6F4F-996D-ACBA9A7A512C}" type="datetimeFigureOut">
              <a:rPr lang="en-US" smtClean="0"/>
              <a:t>4/28/2026</a:t>
            </a:fld>
            <a:endParaRPr lang="en-US"/>
          </a:p>
        </p:txBody>
      </p:sp>
      <p:sp>
        <p:nvSpPr>
          <p:cNvPr id="3" name="Footer Placeholder 2">
            <a:extLst>
              <a:ext uri="{FF2B5EF4-FFF2-40B4-BE49-F238E27FC236}">
                <a16:creationId xmlns:a16="http://schemas.microsoft.com/office/drawing/2014/main" id="{71C0629F-CDBA-1593-35F3-326CF85EB6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7EF394-7B12-3C64-A202-30AD0A53BE33}"/>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1194487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D3D4-3AA3-F174-8639-D6B213079B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15C494-4C3F-7B8E-9873-5D3671DF6A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B04F70-E1E8-BE54-00A2-83F38365D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1CBA0F-2E8F-E8EE-D77F-5AAEE3E5AA4E}"/>
              </a:ext>
            </a:extLst>
          </p:cNvPr>
          <p:cNvSpPr>
            <a:spLocks noGrp="1"/>
          </p:cNvSpPr>
          <p:nvPr>
            <p:ph type="dt" sz="half" idx="10"/>
          </p:nvPr>
        </p:nvSpPr>
        <p:spPr/>
        <p:txBody>
          <a:bodyPr/>
          <a:lstStyle/>
          <a:p>
            <a:fld id="{EFF43662-9E27-6F4F-996D-ACBA9A7A512C}" type="datetimeFigureOut">
              <a:rPr lang="en-US" smtClean="0"/>
              <a:t>4/28/2026</a:t>
            </a:fld>
            <a:endParaRPr lang="en-US"/>
          </a:p>
        </p:txBody>
      </p:sp>
      <p:sp>
        <p:nvSpPr>
          <p:cNvPr id="6" name="Footer Placeholder 5">
            <a:extLst>
              <a:ext uri="{FF2B5EF4-FFF2-40B4-BE49-F238E27FC236}">
                <a16:creationId xmlns:a16="http://schemas.microsoft.com/office/drawing/2014/main" id="{0E935419-F03F-5840-F111-F64B3174D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C6D90-0CC8-21C1-221C-F630513F98DB}"/>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2128527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B686-4024-3614-AD82-04825033C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C3356-65C2-253C-9083-E61CDC07EF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07FD8C-ADF9-30AC-914D-31D59DFF4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2309C-0C0B-C379-8E1C-79A8EC4F2F80}"/>
              </a:ext>
            </a:extLst>
          </p:cNvPr>
          <p:cNvSpPr>
            <a:spLocks noGrp="1"/>
          </p:cNvSpPr>
          <p:nvPr>
            <p:ph type="dt" sz="half" idx="10"/>
          </p:nvPr>
        </p:nvSpPr>
        <p:spPr/>
        <p:txBody>
          <a:bodyPr/>
          <a:lstStyle/>
          <a:p>
            <a:fld id="{EFF43662-9E27-6F4F-996D-ACBA9A7A512C}" type="datetimeFigureOut">
              <a:rPr lang="en-US" smtClean="0"/>
              <a:t>4/28/2026</a:t>
            </a:fld>
            <a:endParaRPr lang="en-US"/>
          </a:p>
        </p:txBody>
      </p:sp>
      <p:sp>
        <p:nvSpPr>
          <p:cNvPr id="6" name="Footer Placeholder 5">
            <a:extLst>
              <a:ext uri="{FF2B5EF4-FFF2-40B4-BE49-F238E27FC236}">
                <a16:creationId xmlns:a16="http://schemas.microsoft.com/office/drawing/2014/main" id="{3DFCFC7E-E075-A4B5-3AE8-7330C21F3D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C90A3-427F-773E-6E4E-6300077C6BDB}"/>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3144072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7A32A-6519-D8A4-25EC-AD9BDF565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F5998B-0461-8EB7-315E-11F616A8B0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C137F-0AD9-BA65-9D67-ABB8EE0C94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43662-9E27-6F4F-996D-ACBA9A7A512C}" type="datetimeFigureOut">
              <a:rPr lang="en-US" smtClean="0"/>
              <a:t>4/28/2026</a:t>
            </a:fld>
            <a:endParaRPr lang="en-US"/>
          </a:p>
        </p:txBody>
      </p:sp>
      <p:sp>
        <p:nvSpPr>
          <p:cNvPr id="5" name="Footer Placeholder 4">
            <a:extLst>
              <a:ext uri="{FF2B5EF4-FFF2-40B4-BE49-F238E27FC236}">
                <a16:creationId xmlns:a16="http://schemas.microsoft.com/office/drawing/2014/main" id="{8BE5B6C5-969B-EDCB-DFBE-3F1375A5F0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18A727-76B3-EC7C-D3B6-D4B4A2187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364B8-F51C-C94A-960B-7A87200457BF}" type="slidenum">
              <a:rPr lang="en-US" smtClean="0"/>
              <a:t>‹#›</a:t>
            </a:fld>
            <a:endParaRPr lang="en-US"/>
          </a:p>
        </p:txBody>
      </p:sp>
    </p:spTree>
    <p:extLst>
      <p:ext uri="{BB962C8B-B14F-4D97-AF65-F5344CB8AC3E}">
        <p14:creationId xmlns:p14="http://schemas.microsoft.com/office/powerpoint/2010/main" val="409229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sv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5.wdp"/><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486E-1690-DA7B-72E5-DC9B7C50FB1D}"/>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C8D67797-AADD-09D7-73A9-D7197D5AE4B9}"/>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97AF07B-2FBF-A38E-B226-A5B17BF379B6}"/>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95C8FAA5-0361-E898-AD5A-297DCD5E3A1A}"/>
              </a:ext>
            </a:extLst>
          </p:cNvPr>
          <p:cNvSpPr>
            <a:spLocks noGrp="1"/>
          </p:cNvSpPr>
          <p:nvPr>
            <p:ph type="title"/>
          </p:nvPr>
        </p:nvSpPr>
        <p:spPr>
          <a:xfrm>
            <a:off x="838200" y="1057"/>
            <a:ext cx="10515600" cy="1325563"/>
          </a:xfrm>
        </p:spPr>
        <p:txBody>
          <a:bodyPr>
            <a:normAutofit/>
          </a:bodyPr>
          <a:lstStyle/>
          <a:p>
            <a:pPr algn="ctr"/>
            <a:r>
              <a:rPr lang="en-US" sz="4300" b="1" spc="600" dirty="0">
                <a:solidFill>
                  <a:srgbClr val="9E1B32"/>
                </a:solidFill>
                <a:latin typeface="Minion Pro" panose="02040503050201020203" pitchFamily="18" charset="0"/>
              </a:rPr>
              <a:t>Human Resources</a:t>
            </a:r>
          </a:p>
        </p:txBody>
      </p:sp>
      <p:sp>
        <p:nvSpPr>
          <p:cNvPr id="5" name="TextBox 4">
            <a:extLst>
              <a:ext uri="{FF2B5EF4-FFF2-40B4-BE49-F238E27FC236}">
                <a16:creationId xmlns:a16="http://schemas.microsoft.com/office/drawing/2014/main" id="{F5BD04E5-6B3C-F567-EAC6-7130865225E4}"/>
              </a:ext>
            </a:extLst>
          </p:cNvPr>
          <p:cNvSpPr txBox="1"/>
          <p:nvPr/>
        </p:nvSpPr>
        <p:spPr>
          <a:xfrm>
            <a:off x="423671" y="1161520"/>
            <a:ext cx="9662726" cy="3939540"/>
          </a:xfrm>
          <a:prstGeom prst="rect">
            <a:avLst/>
          </a:prstGeom>
          <a:noFill/>
        </p:spPr>
        <p:txBody>
          <a:bodyPr wrap="square" rtlCol="0">
            <a:spAutoFit/>
          </a:bodyPr>
          <a:lstStyle/>
          <a:p>
            <a:pPr marL="457200" indent="-457200">
              <a:buFont typeface="Arial" panose="020B0604020202020204" pitchFamily="34" charset="0"/>
              <a:buChar char="•"/>
            </a:pPr>
            <a:r>
              <a:rPr lang="en-US" sz="2600" dirty="0">
                <a:latin typeface="Minion Pro" panose="02040503050201020203" pitchFamily="18" charset="0"/>
              </a:rPr>
              <a:t>Improved pre-employment appointment processes for new hires, with increased flexibility through virtual appointment options. </a:t>
            </a:r>
          </a:p>
          <a:p>
            <a:endParaRPr lang="en-US" sz="1400" dirty="0">
              <a:latin typeface="Minion Pro" panose="02040503050201020203" pitchFamily="18" charset="0"/>
            </a:endParaRPr>
          </a:p>
          <a:p>
            <a:pPr marL="457200" indent="-457200">
              <a:buFont typeface="Arial" panose="020B0604020202020204" pitchFamily="34" charset="0"/>
              <a:buChar char="•"/>
            </a:pPr>
            <a:r>
              <a:rPr lang="en-US" sz="2600" dirty="0">
                <a:latin typeface="Minion Pro" panose="02040503050201020203" pitchFamily="18" charset="0"/>
              </a:rPr>
              <a:t>Merged several HR newsletters into one unified publication, HR Insider, creating a single, reliable source of HR news.</a:t>
            </a:r>
          </a:p>
          <a:p>
            <a:endParaRPr lang="en-US" sz="1400" dirty="0">
              <a:latin typeface="Minion Pro" panose="02040503050201020203" pitchFamily="18" charset="0"/>
            </a:endParaRPr>
          </a:p>
          <a:p>
            <a:pPr marL="457200" indent="-457200">
              <a:buFont typeface="Arial" panose="020B0604020202020204" pitchFamily="34" charset="0"/>
              <a:buChar char="•"/>
            </a:pPr>
            <a:r>
              <a:rPr lang="en-US" sz="2600" dirty="0">
                <a:latin typeface="Minion Pro" panose="02040503050201020203" pitchFamily="18" charset="0"/>
              </a:rPr>
              <a:t>Introduced the WellBODY program to strengthen employee health evaluations with comprehensive body composition measurements.</a:t>
            </a:r>
          </a:p>
          <a:p>
            <a:endParaRPr lang="en-US" sz="1400" dirty="0">
              <a:latin typeface="Minion Pro" panose="02040503050201020203" pitchFamily="18" charset="0"/>
            </a:endParaRPr>
          </a:p>
          <a:p>
            <a:pPr marL="457200" indent="-457200">
              <a:buFont typeface="Arial" panose="020B0604020202020204" pitchFamily="34" charset="0"/>
              <a:buChar char="•"/>
            </a:pPr>
            <a:r>
              <a:rPr lang="en-US" sz="2600" dirty="0">
                <a:latin typeface="Minion Pro" panose="02040503050201020203" pitchFamily="18" charset="0"/>
              </a:rPr>
              <a:t>Redesigned the Learning &amp; Development website to improve   menu clarity, usability, and overall engagement.</a:t>
            </a:r>
          </a:p>
        </p:txBody>
      </p:sp>
      <p:pic>
        <p:nvPicPr>
          <p:cNvPr id="3" name="Picture 2">
            <a:extLst>
              <a:ext uri="{FF2B5EF4-FFF2-40B4-BE49-F238E27FC236}">
                <a16:creationId xmlns:a16="http://schemas.microsoft.com/office/drawing/2014/main" id="{9E64C1B4-33AF-F9FF-86DB-AA74C072DB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33701" y="5336577"/>
            <a:ext cx="2703143" cy="1140389"/>
          </a:xfrm>
          <a:prstGeom prst="rect">
            <a:avLst/>
          </a:prstGeom>
        </p:spPr>
      </p:pic>
      <p:pic>
        <p:nvPicPr>
          <p:cNvPr id="7" name="Picture 6">
            <a:extLst>
              <a:ext uri="{FF2B5EF4-FFF2-40B4-BE49-F238E27FC236}">
                <a16:creationId xmlns:a16="http://schemas.microsoft.com/office/drawing/2014/main" id="{8C8F73C4-984F-6EC1-53EF-9B1EF40080F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01448" y="5257800"/>
            <a:ext cx="3432926" cy="1388505"/>
          </a:xfrm>
          <a:prstGeom prst="rect">
            <a:avLst/>
          </a:prstGeom>
        </p:spPr>
      </p:pic>
    </p:spTree>
    <p:extLst>
      <p:ext uri="{BB962C8B-B14F-4D97-AF65-F5344CB8AC3E}">
        <p14:creationId xmlns:p14="http://schemas.microsoft.com/office/powerpoint/2010/main" val="2540395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a:rPr>
              <a:t>Bryant Conference Center</a:t>
            </a:r>
          </a:p>
        </p:txBody>
      </p:sp>
      <p:sp>
        <p:nvSpPr>
          <p:cNvPr id="5" name="TextBox 4">
            <a:extLst>
              <a:ext uri="{FF2B5EF4-FFF2-40B4-BE49-F238E27FC236}">
                <a16:creationId xmlns:a16="http://schemas.microsoft.com/office/drawing/2014/main" id="{A4E258E3-ED9F-17B6-9359-CF8286D95B57}"/>
              </a:ext>
            </a:extLst>
          </p:cNvPr>
          <p:cNvSpPr txBox="1"/>
          <p:nvPr/>
        </p:nvSpPr>
        <p:spPr>
          <a:xfrm>
            <a:off x="859224" y="1326620"/>
            <a:ext cx="9657901" cy="310854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dirty="0">
                <a:latin typeface="Minion Pro"/>
              </a:rPr>
              <a:t>Create room templates optimizing new furniture dimensions</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a:latin typeface="Minion Pro"/>
              </a:rPr>
              <a:t>BEO batching system to streamline client sets</a:t>
            </a:r>
            <a:endParaRPr lang="en-US" sz="2800">
              <a:latin typeface="Minion Pro" panose="02040503050201020203" pitchFamily="18" charset="0"/>
            </a:endParaRP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a:latin typeface="Minion Pro"/>
              </a:rPr>
              <a:t>Change Order &amp; Add-on capture</a:t>
            </a:r>
            <a:endParaRPr lang="en-US" sz="2800">
              <a:latin typeface="Minion Pro" panose="02040503050201020203" pitchFamily="18" charset="0"/>
            </a:endParaRP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a:latin typeface="Minion Pro"/>
              </a:rPr>
              <a:t>Create and Asset Lifecycle and "End of Life" tracker</a:t>
            </a:r>
            <a:endParaRPr lang="en-US" sz="2800">
              <a:latin typeface="Minion Pro" panose="02040503050201020203" pitchFamily="18" charset="0"/>
            </a:endParaRPr>
          </a:p>
        </p:txBody>
      </p:sp>
    </p:spTree>
    <p:extLst>
      <p:ext uri="{BB962C8B-B14F-4D97-AF65-F5344CB8AC3E}">
        <p14:creationId xmlns:p14="http://schemas.microsoft.com/office/powerpoint/2010/main" val="656979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panose="02040503050201020203" pitchFamily="18" charset="0"/>
              </a:rPr>
              <a:t>Transportation Services</a:t>
            </a:r>
          </a:p>
        </p:txBody>
      </p:sp>
      <p:sp>
        <p:nvSpPr>
          <p:cNvPr id="5" name="TextBox 4">
            <a:extLst>
              <a:ext uri="{FF2B5EF4-FFF2-40B4-BE49-F238E27FC236}">
                <a16:creationId xmlns:a16="http://schemas.microsoft.com/office/drawing/2014/main" id="{A4E258E3-ED9F-17B6-9359-CF8286D95B57}"/>
              </a:ext>
            </a:extLst>
          </p:cNvPr>
          <p:cNvSpPr txBox="1"/>
          <p:nvPr/>
        </p:nvSpPr>
        <p:spPr>
          <a:xfrm>
            <a:off x="618281" y="1326620"/>
            <a:ext cx="10182308" cy="275460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600" b="1" dirty="0">
                <a:latin typeface="Minion Pro" panose="02040503050201020203" pitchFamily="18" charset="0"/>
              </a:rPr>
              <a:t>Transportation Services </a:t>
            </a:r>
            <a:r>
              <a:rPr lang="en-US" sz="2600" dirty="0">
                <a:latin typeface="Minion Pro" panose="02040503050201020203" pitchFamily="18" charset="0"/>
              </a:rPr>
              <a:t>partnered with SGA, Student Life, and UAPD to launch </a:t>
            </a:r>
            <a:r>
              <a:rPr lang="en-US" sz="2600" b="1" dirty="0">
                <a:latin typeface="Minion Pro" panose="02040503050201020203" pitchFamily="18" charset="0"/>
              </a:rPr>
              <a:t>Look Up Legends! </a:t>
            </a:r>
            <a:r>
              <a:rPr lang="en-US" sz="2600" dirty="0">
                <a:latin typeface="Minion Pro" panose="02040503050201020203" pitchFamily="18" charset="0"/>
              </a:rPr>
              <a:t>This initiative is a proactive step towards increasing pedestrian safety across campus. </a:t>
            </a:r>
          </a:p>
          <a:p>
            <a:pPr>
              <a:spcAft>
                <a:spcPts val="600"/>
              </a:spcAft>
            </a:pPr>
            <a:r>
              <a:rPr lang="en-US" sz="400" dirty="0">
                <a:latin typeface="Minion Pro" panose="02040503050201020203" pitchFamily="18" charset="0"/>
              </a:rPr>
              <a:t> </a:t>
            </a:r>
          </a:p>
          <a:p>
            <a:pPr marL="285750" indent="-285750">
              <a:spcAft>
                <a:spcPts val="600"/>
              </a:spcAft>
              <a:buFont typeface="Arial" panose="020B0604020202020204" pitchFamily="34" charset="0"/>
              <a:buChar char="•"/>
            </a:pPr>
            <a:r>
              <a:rPr lang="en-US" sz="2700" b="1" dirty="0">
                <a:latin typeface="Minion Pro" panose="02040503050201020203" pitchFamily="18" charset="0"/>
              </a:rPr>
              <a:t>Parking</a:t>
            </a:r>
            <a:r>
              <a:rPr lang="en-US" sz="2700" dirty="0">
                <a:latin typeface="Minion Pro" panose="02040503050201020203" pitchFamily="18" charset="0"/>
              </a:rPr>
              <a:t> and </a:t>
            </a:r>
            <a:r>
              <a:rPr lang="en-US" sz="2700" b="1" dirty="0">
                <a:latin typeface="Minion Pro" panose="02040503050201020203" pitchFamily="18" charset="0"/>
              </a:rPr>
              <a:t>Campus Event Management </a:t>
            </a:r>
            <a:r>
              <a:rPr lang="en-US" sz="2700" dirty="0">
                <a:latin typeface="Minion Pro" panose="02040503050201020203" pitchFamily="18" charset="0"/>
              </a:rPr>
              <a:t>implemented virtual permits through </a:t>
            </a:r>
            <a:r>
              <a:rPr lang="en-US" sz="2700" dirty="0" err="1">
                <a:latin typeface="Minion Pro" panose="02040503050201020203" pitchFamily="18" charset="0"/>
              </a:rPr>
              <a:t>OffStreet</a:t>
            </a:r>
            <a:r>
              <a:rPr lang="en-US" sz="2700" dirty="0">
                <a:latin typeface="Minion Pro" panose="02040503050201020203" pitchFamily="18" charset="0"/>
              </a:rPr>
              <a:t> to streamline campus event parking and maintain zone enforcement.</a:t>
            </a:r>
          </a:p>
        </p:txBody>
      </p:sp>
      <p:sp>
        <p:nvSpPr>
          <p:cNvPr id="10" name="TextBox 9">
            <a:extLst>
              <a:ext uri="{FF2B5EF4-FFF2-40B4-BE49-F238E27FC236}">
                <a16:creationId xmlns:a16="http://schemas.microsoft.com/office/drawing/2014/main" id="{9B6D00A4-A25F-869C-6BBD-CBDD95A0B572}"/>
              </a:ext>
            </a:extLst>
          </p:cNvPr>
          <p:cNvSpPr txBox="1"/>
          <p:nvPr/>
        </p:nvSpPr>
        <p:spPr>
          <a:xfrm>
            <a:off x="618281" y="4148642"/>
            <a:ext cx="8711317" cy="224676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700" b="1" dirty="0">
                <a:latin typeface="Minion Pro" panose="02040503050201020203" pitchFamily="18" charset="0"/>
              </a:rPr>
              <a:t>Transit</a:t>
            </a:r>
            <a:r>
              <a:rPr lang="en-US" sz="2700" dirty="0">
                <a:latin typeface="Minion Pro" panose="02040503050201020203" pitchFamily="18" charset="0"/>
              </a:rPr>
              <a:t> is advancing the charter reservation process redesign through automation and cross‑functional collaboration with Fleet and OIT to simplify workflows, improve visibility, and enhance the overall reservation experience.</a:t>
            </a:r>
          </a:p>
        </p:txBody>
      </p:sp>
    </p:spTree>
    <p:extLst>
      <p:ext uri="{BB962C8B-B14F-4D97-AF65-F5344CB8AC3E}">
        <p14:creationId xmlns:p14="http://schemas.microsoft.com/office/powerpoint/2010/main" val="75376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normAutofit fontScale="90000"/>
          </a:bodyPr>
          <a:lstStyle/>
          <a:p>
            <a:pPr algn="ctr"/>
            <a:r>
              <a:rPr lang="en-US" sz="4800" b="1" spc="600" dirty="0">
                <a:solidFill>
                  <a:srgbClr val="9E1B32"/>
                </a:solidFill>
                <a:latin typeface="Minion Pro" panose="02040503050201020203" pitchFamily="18" charset="0"/>
              </a:rPr>
              <a:t>Office of Information Technology (OIT)</a:t>
            </a:r>
          </a:p>
        </p:txBody>
      </p:sp>
      <p:sp>
        <p:nvSpPr>
          <p:cNvPr id="5" name="TextBox 4">
            <a:extLst>
              <a:ext uri="{FF2B5EF4-FFF2-40B4-BE49-F238E27FC236}">
                <a16:creationId xmlns:a16="http://schemas.microsoft.com/office/drawing/2014/main" id="{A4E258E3-ED9F-17B6-9359-CF8286D95B57}"/>
              </a:ext>
            </a:extLst>
          </p:cNvPr>
          <p:cNvSpPr txBox="1"/>
          <p:nvPr/>
        </p:nvSpPr>
        <p:spPr>
          <a:xfrm>
            <a:off x="838200" y="1491212"/>
            <a:ext cx="8406697"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a:rPr>
              <a:t>Established a Jira Task Force to streamline better usage of JIRA for OIT’s work across campus. </a:t>
            </a:r>
          </a:p>
          <a:p>
            <a:pPr marL="285750" indent="-285750">
              <a:buFont typeface="Arial" panose="020B0604020202020204" pitchFamily="34" charset="0"/>
              <a:buChar char="•"/>
            </a:pPr>
            <a:endParaRPr lang="en-US" sz="2800" dirty="0">
              <a:latin typeface="Minion Pro" panose="02040503050201020203"/>
            </a:endParaRPr>
          </a:p>
          <a:p>
            <a:pPr marL="285750" indent="-285750">
              <a:buFont typeface="Arial" panose="020B0604020202020204" pitchFamily="34" charset="0"/>
              <a:buChar char="•"/>
            </a:pPr>
            <a:r>
              <a:rPr lang="en-US" sz="2800" dirty="0">
                <a:latin typeface="Minion Pro" panose="02040503050201020203"/>
              </a:rPr>
              <a:t>Enabled database encryption with systems on campus to prevent unauthorized access in the event of a breach or loss. </a:t>
            </a:r>
          </a:p>
          <a:p>
            <a:pPr marL="285750" indent="-285750">
              <a:buFont typeface="Arial" panose="020B0604020202020204" pitchFamily="34" charset="0"/>
              <a:buChar char="•"/>
            </a:pPr>
            <a:endParaRPr lang="en-US" sz="2800" dirty="0">
              <a:latin typeface="Minion Pro" panose="02040503050201020203"/>
            </a:endParaRPr>
          </a:p>
          <a:p>
            <a:pPr marL="285750" indent="-285750">
              <a:buFont typeface="Arial" panose="020B0604020202020204" pitchFamily="34" charset="0"/>
              <a:buChar char="•"/>
            </a:pPr>
            <a:r>
              <a:rPr lang="en-US" sz="2800" dirty="0">
                <a:latin typeface="Minion Pro" panose="02040503050201020203"/>
              </a:rPr>
              <a:t>Working on implementing Okta for multi-factor authentication to secure user access across digital identities for seamless collaboration.</a:t>
            </a:r>
          </a:p>
          <a:p>
            <a:pPr marL="285750" indent="-285750">
              <a:buFont typeface="Arial" panose="020B0604020202020204" pitchFamily="34" charset="0"/>
              <a:buChar char="•"/>
            </a:pPr>
            <a:endParaRPr lang="en-US" sz="2800" dirty="0">
              <a:latin typeface="Minion Pro" panose="02040503050201020203"/>
            </a:endParaRPr>
          </a:p>
        </p:txBody>
      </p:sp>
      <p:pic>
        <p:nvPicPr>
          <p:cNvPr id="3" name="Picture 2">
            <a:extLst>
              <a:ext uri="{FF2B5EF4-FFF2-40B4-BE49-F238E27FC236}">
                <a16:creationId xmlns:a16="http://schemas.microsoft.com/office/drawing/2014/main" id="{08E50573-0251-CE85-39E1-2F229344A8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36337" y="2054118"/>
            <a:ext cx="2638793" cy="3353268"/>
          </a:xfrm>
          <a:prstGeom prst="rect">
            <a:avLst/>
          </a:prstGeom>
        </p:spPr>
      </p:pic>
    </p:spTree>
    <p:extLst>
      <p:ext uri="{BB962C8B-B14F-4D97-AF65-F5344CB8AC3E}">
        <p14:creationId xmlns:p14="http://schemas.microsoft.com/office/powerpoint/2010/main" val="4138039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33B5-0E13-3FD8-3968-9205E72F11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B65266-6485-155A-1314-441A0D81B87B}"/>
              </a:ext>
            </a:extLst>
          </p:cNvPr>
          <p:cNvSpPr>
            <a:spLocks noGrp="1"/>
          </p:cNvSpPr>
          <p:nvPr>
            <p:ph type="title"/>
          </p:nvPr>
        </p:nvSpPr>
        <p:spPr>
          <a:xfrm>
            <a:off x="838200" y="1057"/>
            <a:ext cx="10515600" cy="1325563"/>
          </a:xfrm>
        </p:spPr>
        <p:txBody>
          <a:bodyPr>
            <a:normAutofit fontScale="90000"/>
          </a:bodyPr>
          <a:lstStyle/>
          <a:p>
            <a:pPr algn="ctr"/>
            <a:r>
              <a:rPr lang="en-US" sz="4800" b="1" spc="600" dirty="0">
                <a:solidFill>
                  <a:srgbClr val="9E1B32"/>
                </a:solidFill>
                <a:latin typeface="Minion Pro" panose="02040503050201020203" pitchFamily="18" charset="0"/>
              </a:rPr>
              <a:t>Office of Information Technology (OIT) – Part 2</a:t>
            </a:r>
          </a:p>
        </p:txBody>
      </p:sp>
      <p:sp>
        <p:nvSpPr>
          <p:cNvPr id="5" name="TextBox 4">
            <a:extLst>
              <a:ext uri="{FF2B5EF4-FFF2-40B4-BE49-F238E27FC236}">
                <a16:creationId xmlns:a16="http://schemas.microsoft.com/office/drawing/2014/main" id="{56B3A430-13C5-A883-81B5-F91E520A1B95}"/>
              </a:ext>
            </a:extLst>
          </p:cNvPr>
          <p:cNvSpPr txBox="1"/>
          <p:nvPr/>
        </p:nvSpPr>
        <p:spPr>
          <a:xfrm>
            <a:off x="3941460" y="1822742"/>
            <a:ext cx="7798257"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a:rPr>
              <a:t>Guided UA’s academic groups to a next generation LMS with Blackboard Ultra, which provides enhanced accessibility, simplified navigation, and mobile responsiveness. </a:t>
            </a:r>
          </a:p>
          <a:p>
            <a:pPr marL="285750" indent="-285750">
              <a:buFont typeface="Arial" panose="020B0604020202020204" pitchFamily="34" charset="0"/>
              <a:buChar char="•"/>
            </a:pPr>
            <a:endParaRPr lang="en-US" sz="2800" dirty="0">
              <a:latin typeface="Minion Pro" panose="02040503050201020203"/>
            </a:endParaRPr>
          </a:p>
          <a:p>
            <a:pPr marL="285750" indent="-285750">
              <a:buFont typeface="Arial" panose="020B0604020202020204" pitchFamily="34" charset="0"/>
              <a:buChar char="•"/>
            </a:pPr>
            <a:r>
              <a:rPr lang="en-US" sz="2800" dirty="0">
                <a:latin typeface="Minion Pro" panose="02040503050201020203"/>
              </a:rPr>
              <a:t>Hosted “Adobe Day” and “Microsoft Week” on campus in 2025 and 2026 to provide sustained training and engagement for more efficient and effective use by faculty, staff, and students. </a:t>
            </a:r>
          </a:p>
          <a:p>
            <a:pPr marL="285750" indent="-285750">
              <a:buFont typeface="Arial" panose="020B0604020202020204" pitchFamily="34" charset="0"/>
              <a:buChar char="•"/>
            </a:pPr>
            <a:endParaRPr lang="en-US" sz="2800" dirty="0">
              <a:latin typeface="Minion Pro" panose="02040503050201020203"/>
            </a:endParaRPr>
          </a:p>
        </p:txBody>
      </p:sp>
      <p:pic>
        <p:nvPicPr>
          <p:cNvPr id="8" name="Picture 7">
            <a:extLst>
              <a:ext uri="{FF2B5EF4-FFF2-40B4-BE49-F238E27FC236}">
                <a16:creationId xmlns:a16="http://schemas.microsoft.com/office/drawing/2014/main" id="{9579441F-3F28-4B3E-4C3D-42AB8BCB9C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484" y="4023345"/>
            <a:ext cx="3254477" cy="2649438"/>
          </a:xfrm>
          <a:prstGeom prst="rect">
            <a:avLst/>
          </a:prstGeom>
        </p:spPr>
      </p:pic>
      <p:pic>
        <p:nvPicPr>
          <p:cNvPr id="10" name="Picture 9">
            <a:extLst>
              <a:ext uri="{FF2B5EF4-FFF2-40B4-BE49-F238E27FC236}">
                <a16:creationId xmlns:a16="http://schemas.microsoft.com/office/drawing/2014/main" id="{F291B4A4-D282-9D09-8EED-5200D5FA825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7484" y="1188468"/>
            <a:ext cx="3254477" cy="2582357"/>
          </a:xfrm>
          <a:prstGeom prst="rect">
            <a:avLst/>
          </a:prstGeom>
        </p:spPr>
      </p:pic>
    </p:spTree>
    <p:extLst>
      <p:ext uri="{BB962C8B-B14F-4D97-AF65-F5344CB8AC3E}">
        <p14:creationId xmlns:p14="http://schemas.microsoft.com/office/powerpoint/2010/main" val="2285045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75BFC-3314-9E70-7758-E7BD002C8B6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606D19-9046-4BAD-A228-3CA09076A8B1}"/>
              </a:ext>
            </a:extLst>
          </p:cNvPr>
          <p:cNvSpPr>
            <a:spLocks noGrp="1"/>
          </p:cNvSpPr>
          <p:nvPr>
            <p:ph type="title"/>
          </p:nvPr>
        </p:nvSpPr>
        <p:spPr>
          <a:xfrm>
            <a:off x="838200" y="1057"/>
            <a:ext cx="10515600" cy="1325563"/>
          </a:xfrm>
        </p:spPr>
        <p:txBody>
          <a:bodyPr>
            <a:normAutofit fontScale="90000"/>
          </a:bodyPr>
          <a:lstStyle/>
          <a:p>
            <a:pPr algn="ctr"/>
            <a:r>
              <a:rPr lang="en-US" sz="4800" b="1" spc="600" dirty="0">
                <a:solidFill>
                  <a:srgbClr val="9E1B32"/>
                </a:solidFill>
                <a:latin typeface="Minion Pro" panose="02040503050201020203" pitchFamily="18" charset="0"/>
              </a:rPr>
              <a:t>Office of Information Technology (OIT) – Part 3</a:t>
            </a:r>
          </a:p>
        </p:txBody>
      </p:sp>
      <p:sp>
        <p:nvSpPr>
          <p:cNvPr id="5" name="TextBox 4">
            <a:extLst>
              <a:ext uri="{FF2B5EF4-FFF2-40B4-BE49-F238E27FC236}">
                <a16:creationId xmlns:a16="http://schemas.microsoft.com/office/drawing/2014/main" id="{AF9BDF3E-388A-91FC-0100-BCD48FDC67A3}"/>
              </a:ext>
            </a:extLst>
          </p:cNvPr>
          <p:cNvSpPr txBox="1"/>
          <p:nvPr/>
        </p:nvSpPr>
        <p:spPr>
          <a:xfrm>
            <a:off x="838200" y="1701524"/>
            <a:ext cx="8427721"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a:rPr>
              <a:t>We are working on our new High-Performance Computing (HPC) Center with an anticipated opening in early 2027. This will allow for a substantial increase in UA’s computing power, increasing competitiveness with grants, but it will also amplify UA’s research enterprise ability to engage in government contracts requiring security compliance.</a:t>
            </a:r>
          </a:p>
          <a:p>
            <a:pPr marL="285750" indent="-285750">
              <a:buFont typeface="Arial" panose="020B0604020202020204" pitchFamily="34" charset="0"/>
              <a:buChar char="•"/>
            </a:pPr>
            <a:endParaRPr lang="en-US" sz="2800" dirty="0">
              <a:latin typeface="Minion Pro" panose="02040503050201020203"/>
            </a:endParaRPr>
          </a:p>
          <a:p>
            <a:pPr marL="285750" indent="-285750">
              <a:buFont typeface="Arial" panose="020B0604020202020204" pitchFamily="34" charset="0"/>
              <a:buChar char="•"/>
            </a:pPr>
            <a:r>
              <a:rPr lang="en-US" sz="2800" dirty="0">
                <a:latin typeface="Minion Pro" panose="02040503050201020203"/>
              </a:rPr>
              <a:t>We’ve been actively engaged in Capstone Convergence as we help implement a new, modern system for Finance and Operations in 2028!</a:t>
            </a:r>
          </a:p>
        </p:txBody>
      </p:sp>
      <p:pic>
        <p:nvPicPr>
          <p:cNvPr id="3" name="Picture 2">
            <a:extLst>
              <a:ext uri="{FF2B5EF4-FFF2-40B4-BE49-F238E27FC236}">
                <a16:creationId xmlns:a16="http://schemas.microsoft.com/office/drawing/2014/main" id="{5BB8BE3A-B1C8-17A9-F4A3-42B47FB81E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74079" y="5252352"/>
            <a:ext cx="2402690" cy="677480"/>
          </a:xfrm>
          <a:prstGeom prst="rect">
            <a:avLst/>
          </a:prstGeom>
        </p:spPr>
      </p:pic>
      <p:pic>
        <p:nvPicPr>
          <p:cNvPr id="7" name="Picture 6">
            <a:extLst>
              <a:ext uri="{FF2B5EF4-FFF2-40B4-BE49-F238E27FC236}">
                <a16:creationId xmlns:a16="http://schemas.microsoft.com/office/drawing/2014/main" id="{DB30CFB1-B1B1-C675-A350-7962A1B37B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95467" y="1905460"/>
            <a:ext cx="2809880" cy="1889791"/>
          </a:xfrm>
          <a:prstGeom prst="rect">
            <a:avLst/>
          </a:prstGeom>
        </p:spPr>
      </p:pic>
    </p:spTree>
    <p:extLst>
      <p:ext uri="{BB962C8B-B14F-4D97-AF65-F5344CB8AC3E}">
        <p14:creationId xmlns:p14="http://schemas.microsoft.com/office/powerpoint/2010/main" val="353769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normAutofit/>
          </a:bodyPr>
          <a:lstStyle/>
          <a:p>
            <a:pPr algn="ctr"/>
            <a:r>
              <a:rPr lang="en-US" sz="4800" b="1" spc="600" dirty="0">
                <a:solidFill>
                  <a:srgbClr val="9E1B32"/>
                </a:solidFill>
                <a:latin typeface="Minion Pro" panose="02040503050201020203" pitchFamily="18" charset="0"/>
              </a:rPr>
              <a:t>Office of Finance</a:t>
            </a:r>
          </a:p>
        </p:txBody>
      </p:sp>
      <p:sp>
        <p:nvSpPr>
          <p:cNvPr id="5" name="TextBox 4">
            <a:extLst>
              <a:ext uri="{FF2B5EF4-FFF2-40B4-BE49-F238E27FC236}">
                <a16:creationId xmlns:a16="http://schemas.microsoft.com/office/drawing/2014/main" id="{A4E258E3-ED9F-17B6-9359-CF8286D95B57}"/>
              </a:ext>
            </a:extLst>
          </p:cNvPr>
          <p:cNvSpPr txBox="1"/>
          <p:nvPr/>
        </p:nvSpPr>
        <p:spPr>
          <a:xfrm>
            <a:off x="859224" y="1326620"/>
            <a:ext cx="9657901" cy="3908762"/>
          </a:xfrm>
          <a:prstGeom prst="rect">
            <a:avLst/>
          </a:prstGeom>
          <a:noFill/>
        </p:spPr>
        <p:txBody>
          <a:bodyPr wrap="square" rtlCol="0">
            <a:spAutoFit/>
          </a:bodyPr>
          <a:lstStyle/>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000" dirty="0">
                <a:latin typeface="Minion Pro" panose="02040503050201020203" pitchFamily="18" charset="0"/>
              </a:rPr>
              <a:t>The Tax Office improved the process for ensuring NRA Tax Compliance by eliminating manual data entry tasks while improving security of sensitive information through new software.  </a:t>
            </a:r>
          </a:p>
          <a:p>
            <a:endParaRPr lang="en-US" sz="2000" dirty="0">
              <a:latin typeface="Minion Pro" panose="02040503050201020203" pitchFamily="18" charset="0"/>
            </a:endParaRPr>
          </a:p>
          <a:p>
            <a:pPr marL="285750" indent="-285750">
              <a:buFont typeface="Arial" panose="020B0604020202020204" pitchFamily="34" charset="0"/>
              <a:buChar char="•"/>
            </a:pPr>
            <a:r>
              <a:rPr lang="en-US" sz="2000" dirty="0">
                <a:latin typeface="Minion Pro" panose="02040503050201020203" pitchFamily="18" charset="0"/>
              </a:rPr>
              <a:t>Backpack for Third Party Contract Banner Integration</a:t>
            </a:r>
          </a:p>
          <a:p>
            <a:pPr marL="285750" indent="-285750">
              <a:buFont typeface="Arial" panose="020B0604020202020204" pitchFamily="34" charset="0"/>
              <a:buChar char="•"/>
            </a:pPr>
            <a:endParaRPr lang="en-US" sz="2000" dirty="0">
              <a:latin typeface="Minion Pro" panose="02040503050201020203" pitchFamily="18" charset="0"/>
            </a:endParaRPr>
          </a:p>
          <a:p>
            <a:pPr marL="285750" indent="-285750">
              <a:buFont typeface="Arial" panose="020B0604020202020204" pitchFamily="34" charset="0"/>
              <a:buChar char="•"/>
            </a:pPr>
            <a:r>
              <a:rPr lang="en-US" sz="2000" dirty="0">
                <a:latin typeface="Minion Pro" panose="02040503050201020203" pitchFamily="18" charset="0"/>
              </a:rPr>
              <a:t>Developed an automated process for posting non-student bill charges</a:t>
            </a:r>
          </a:p>
          <a:p>
            <a:endParaRPr lang="en-US" sz="2000" dirty="0">
              <a:latin typeface="Minion Pro" panose="02040503050201020203" pitchFamily="18" charset="0"/>
            </a:endParaRPr>
          </a:p>
          <a:p>
            <a:pPr marL="285750" indent="-285750">
              <a:buFont typeface="Arial" panose="020B0604020202020204" pitchFamily="34" charset="0"/>
              <a:buChar char="•"/>
            </a:pPr>
            <a:r>
              <a:rPr lang="en-US" sz="2000" dirty="0">
                <a:latin typeface="Minion Pro" panose="02040503050201020203" pitchFamily="18" charset="0"/>
              </a:rPr>
              <a:t>Updated and automated parts of the K2 Withdrawal Workflow</a:t>
            </a:r>
          </a:p>
          <a:p>
            <a:endParaRPr lang="en-US" sz="2000" dirty="0">
              <a:latin typeface="Minion Pro" panose="02040503050201020203" pitchFamily="18" charset="0"/>
            </a:endParaRPr>
          </a:p>
          <a:p>
            <a:pPr marL="285750" indent="-285750">
              <a:buFont typeface="Arial" panose="020B0604020202020204" pitchFamily="34" charset="0"/>
              <a:buChar char="•"/>
            </a:pPr>
            <a:r>
              <a:rPr lang="en-US" sz="2000" dirty="0">
                <a:latin typeface="Minion Pro" panose="02040503050201020203" pitchFamily="18" charset="0"/>
              </a:rPr>
              <a:t>Independent Contractor Policy Training Initiative developed by </a:t>
            </a:r>
            <a:r>
              <a:rPr lang="en-US" sz="2000">
                <a:latin typeface="Minion Pro" panose="02040503050201020203" pitchFamily="18" charset="0"/>
              </a:rPr>
              <a:t>Tax Office</a:t>
            </a:r>
            <a:endParaRPr lang="en-US" sz="2000" dirty="0">
              <a:latin typeface="Minion Pro" panose="02040503050201020203" pitchFamily="18" charset="0"/>
            </a:endParaRPr>
          </a:p>
        </p:txBody>
      </p:sp>
    </p:spTree>
    <p:extLst>
      <p:ext uri="{BB962C8B-B14F-4D97-AF65-F5344CB8AC3E}">
        <p14:creationId xmlns:p14="http://schemas.microsoft.com/office/powerpoint/2010/main" val="2087127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0AEEC-E975-F080-CCEE-E078DF39F9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7FAF262-AF01-EF62-693D-64CB8D740F9A}"/>
              </a:ext>
            </a:extLst>
          </p:cNvPr>
          <p:cNvSpPr>
            <a:spLocks noGrp="1"/>
          </p:cNvSpPr>
          <p:nvPr>
            <p:ph type="title"/>
          </p:nvPr>
        </p:nvSpPr>
        <p:spPr>
          <a:xfrm>
            <a:off x="1503218" y="37294"/>
            <a:ext cx="10515600" cy="747448"/>
          </a:xfrm>
        </p:spPr>
        <p:txBody>
          <a:bodyPr>
            <a:normAutofit fontScale="90000"/>
          </a:bodyPr>
          <a:lstStyle/>
          <a:p>
            <a:pPr algn="ctr"/>
            <a:r>
              <a:rPr lang="en-US" sz="4800" b="1" spc="600" dirty="0">
                <a:solidFill>
                  <a:srgbClr val="9E1B32"/>
                </a:solidFill>
                <a:latin typeface="Minion Pro" panose="02040503050201020203" pitchFamily="18" charset="0"/>
              </a:rPr>
              <a:t>Campus Development</a:t>
            </a:r>
          </a:p>
        </p:txBody>
      </p:sp>
      <p:sp>
        <p:nvSpPr>
          <p:cNvPr id="2" name="Content Placeholder 1">
            <a:extLst>
              <a:ext uri="{FF2B5EF4-FFF2-40B4-BE49-F238E27FC236}">
                <a16:creationId xmlns:a16="http://schemas.microsoft.com/office/drawing/2014/main" id="{585358FC-0050-01A5-8767-DCD80FC12272}"/>
              </a:ext>
            </a:extLst>
          </p:cNvPr>
          <p:cNvSpPr>
            <a:spLocks noGrp="1"/>
          </p:cNvSpPr>
          <p:nvPr>
            <p:ph idx="1"/>
          </p:nvPr>
        </p:nvSpPr>
        <p:spPr>
          <a:xfrm>
            <a:off x="2523259" y="929732"/>
            <a:ext cx="9154392" cy="5928267"/>
          </a:xfrm>
        </p:spPr>
        <p:txBody>
          <a:bodyPr>
            <a:noAutofit/>
          </a:bodyPr>
          <a:lstStyle/>
          <a:p>
            <a:pPr>
              <a:lnSpc>
                <a:spcPct val="120000"/>
              </a:lnSpc>
              <a:spcBef>
                <a:spcPts val="1200"/>
              </a:spcBef>
            </a:pPr>
            <a:r>
              <a:rPr lang="en-US" sz="2700" dirty="0">
                <a:latin typeface="Minion Pro" panose="02040503050201020203" pitchFamily="18" charset="0"/>
              </a:rPr>
              <a:t>Developing a monthly intuitive form of communication to increase readership and distribution beyond the standard email.</a:t>
            </a:r>
          </a:p>
          <a:p>
            <a:pPr>
              <a:lnSpc>
                <a:spcPct val="120000"/>
              </a:lnSpc>
              <a:spcBef>
                <a:spcPts val="1200"/>
              </a:spcBef>
            </a:pPr>
            <a:endParaRPr lang="en-US" sz="100" dirty="0">
              <a:latin typeface="Minion Pro" panose="02040503050201020203" pitchFamily="18" charset="0"/>
            </a:endParaRPr>
          </a:p>
          <a:p>
            <a:pPr>
              <a:lnSpc>
                <a:spcPct val="120000"/>
              </a:lnSpc>
              <a:spcBef>
                <a:spcPts val="1200"/>
              </a:spcBef>
            </a:pPr>
            <a:r>
              <a:rPr lang="en-US" sz="2700" dirty="0">
                <a:latin typeface="Minion Pro" panose="02040503050201020203" pitchFamily="18" charset="0"/>
              </a:rPr>
              <a:t>Moving away from MailChimp to Emma. This change will require campus-wide collaboration. It is designed to streamline how departments engage with audiences outside of UA and subscription-based newsletters.</a:t>
            </a:r>
          </a:p>
          <a:p>
            <a:pPr>
              <a:lnSpc>
                <a:spcPct val="120000"/>
              </a:lnSpc>
              <a:spcBef>
                <a:spcPts val="1200"/>
              </a:spcBef>
            </a:pPr>
            <a:endParaRPr lang="en-US" sz="100" dirty="0">
              <a:latin typeface="Minion Pro" panose="02040503050201020203" pitchFamily="18" charset="0"/>
            </a:endParaRPr>
          </a:p>
          <a:p>
            <a:pPr>
              <a:lnSpc>
                <a:spcPct val="120000"/>
              </a:lnSpc>
              <a:spcBef>
                <a:spcPts val="1200"/>
              </a:spcBef>
            </a:pPr>
            <a:r>
              <a:rPr lang="en-US" sz="2700" dirty="0">
                <a:latin typeface="Minion Pro" panose="02040503050201020203" pitchFamily="18" charset="0"/>
              </a:rPr>
              <a:t>Working with UA System Office and other UAS campuses along with campus partners to improve BOT document submissions.</a:t>
            </a:r>
          </a:p>
        </p:txBody>
      </p:sp>
      <p:pic>
        <p:nvPicPr>
          <p:cNvPr id="6" name="Picture 5">
            <a:extLst>
              <a:ext uri="{FF2B5EF4-FFF2-40B4-BE49-F238E27FC236}">
                <a16:creationId xmlns:a16="http://schemas.microsoft.com/office/drawing/2014/main" id="{82696926-A940-5E13-7861-F168E9C4AD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0896" y="3146418"/>
            <a:ext cx="1740871" cy="747447"/>
          </a:xfrm>
          <a:prstGeom prst="rect">
            <a:avLst/>
          </a:prstGeom>
        </p:spPr>
      </p:pic>
      <p:pic>
        <p:nvPicPr>
          <p:cNvPr id="8" name="Picture 7">
            <a:extLst>
              <a:ext uri="{FF2B5EF4-FFF2-40B4-BE49-F238E27FC236}">
                <a16:creationId xmlns:a16="http://schemas.microsoft.com/office/drawing/2014/main" id="{81AB756E-193A-861F-085C-95B0BB0C1A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1623" y="914401"/>
            <a:ext cx="1879418" cy="1750759"/>
          </a:xfrm>
          <a:prstGeom prst="rect">
            <a:avLst/>
          </a:prstGeom>
        </p:spPr>
      </p:pic>
      <p:pic>
        <p:nvPicPr>
          <p:cNvPr id="12" name="Picture 11">
            <a:extLst>
              <a:ext uri="{FF2B5EF4-FFF2-40B4-BE49-F238E27FC236}">
                <a16:creationId xmlns:a16="http://schemas.microsoft.com/office/drawing/2014/main" id="{8222F8C8-E867-6BE7-599B-9EEE29BF56B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5732" y="4546250"/>
            <a:ext cx="2079467" cy="1900732"/>
          </a:xfrm>
          <a:prstGeom prst="rect">
            <a:avLst/>
          </a:prstGeom>
        </p:spPr>
      </p:pic>
    </p:spTree>
    <p:extLst>
      <p:ext uri="{BB962C8B-B14F-4D97-AF65-F5344CB8AC3E}">
        <p14:creationId xmlns:p14="http://schemas.microsoft.com/office/powerpoint/2010/main" val="322768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32813-DDAC-3509-E06A-38D5D9EE9FB1}"/>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FEA5F1B7-FC50-4D50-60B5-889F5075226C}"/>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768C719A-06C1-29E6-C1C2-EC151F4DDB53}"/>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5" name="TextBox 4">
            <a:extLst>
              <a:ext uri="{FF2B5EF4-FFF2-40B4-BE49-F238E27FC236}">
                <a16:creationId xmlns:a16="http://schemas.microsoft.com/office/drawing/2014/main" id="{926FCD3B-AFE1-8546-9E2E-FB4360332CCE}"/>
              </a:ext>
            </a:extLst>
          </p:cNvPr>
          <p:cNvSpPr txBox="1"/>
          <p:nvPr/>
        </p:nvSpPr>
        <p:spPr>
          <a:xfrm>
            <a:off x="149099" y="1042250"/>
            <a:ext cx="11414009" cy="4555093"/>
          </a:xfrm>
          <a:prstGeom prst="rect">
            <a:avLst/>
          </a:prstGeom>
          <a:noFill/>
        </p:spPr>
        <p:txBody>
          <a:bodyPr wrap="square" rtlCol="0">
            <a:spAutoFit/>
          </a:bodyPr>
          <a:lstStyle/>
          <a:p>
            <a:r>
              <a:rPr lang="en-US" sz="2800" b="1" u="sng" dirty="0">
                <a:solidFill>
                  <a:srgbClr val="9E1B32"/>
                </a:solidFill>
                <a:latin typeface="Minion Pro" panose="02040503050201020203" pitchFamily="18" charset="0"/>
              </a:rPr>
              <a:t>Office of Disability Services</a:t>
            </a:r>
          </a:p>
          <a:p>
            <a:pPr marL="285750" indent="-285750">
              <a:buFont typeface="Arial" panose="020B0604020202020204" pitchFamily="34" charset="0"/>
              <a:buChar char="•"/>
            </a:pPr>
            <a:r>
              <a:rPr lang="en-US" sz="2600" dirty="0">
                <a:latin typeface="Minion Pro" panose="02040503050201020203" pitchFamily="18" charset="0"/>
              </a:rPr>
              <a:t>Developed training for on-campus clinical staff to better inform them of their role in the accommodations processes.</a:t>
            </a:r>
          </a:p>
          <a:p>
            <a:pPr marL="285750" indent="-285750">
              <a:buFont typeface="Arial" panose="020B0604020202020204" pitchFamily="34" charset="0"/>
              <a:buChar char="•"/>
            </a:pPr>
            <a:endParaRPr lang="en-US" sz="1400" dirty="0">
              <a:latin typeface="Minion Pro" panose="02040503050201020203" pitchFamily="18" charset="0"/>
            </a:endParaRPr>
          </a:p>
          <a:p>
            <a:pPr marL="285750" indent="-285750">
              <a:buFont typeface="Arial" panose="020B0604020202020204" pitchFamily="34" charset="0"/>
              <a:buChar char="•"/>
            </a:pPr>
            <a:r>
              <a:rPr lang="en-US" sz="2600" dirty="0">
                <a:latin typeface="Minion Pro" panose="02040503050201020203" pitchFamily="18" charset="0"/>
              </a:rPr>
              <a:t>In conjunction with Modern Languages &amp; Classics, the core curriculum task force, A&amp;S Student Services, and OAA developed a pre-approved list of substitutions available for students that have a disability-related need to have the World Language requirement waved.</a:t>
            </a:r>
          </a:p>
          <a:p>
            <a:pPr marL="285750" indent="-285750">
              <a:buFont typeface="Arial" panose="020B0604020202020204" pitchFamily="34" charset="0"/>
              <a:buChar char="•"/>
            </a:pPr>
            <a:endParaRPr lang="en-US" sz="1400" dirty="0">
              <a:latin typeface="Minion Pro" panose="02040503050201020203" pitchFamily="18" charset="0"/>
            </a:endParaRPr>
          </a:p>
          <a:p>
            <a:pPr marL="285750" indent="-285750">
              <a:buFont typeface="Arial" panose="020B0604020202020204" pitchFamily="34" charset="0"/>
              <a:buChar char="•"/>
            </a:pPr>
            <a:r>
              <a:rPr lang="en-US" sz="2600" dirty="0">
                <a:latin typeface="Minion Pro" panose="02040503050201020203" pitchFamily="18" charset="0"/>
              </a:rPr>
              <a:t>With support from with OAA and Advancement, developed a </a:t>
            </a:r>
          </a:p>
          <a:p>
            <a:r>
              <a:rPr lang="en-US" sz="2600" dirty="0">
                <a:latin typeface="Minion Pro" panose="02040503050201020203" pitchFamily="18" charset="0"/>
              </a:rPr>
              <a:t>    hardship fund for students demonstrate financial need and are </a:t>
            </a:r>
          </a:p>
          <a:p>
            <a:r>
              <a:rPr lang="en-US" sz="2600" dirty="0">
                <a:latin typeface="Minion Pro" panose="02040503050201020203" pitchFamily="18" charset="0"/>
              </a:rPr>
              <a:t>    unable to produce documentation  of disability without support. </a:t>
            </a:r>
            <a:endParaRPr lang="en-US" sz="2600" u="sng" dirty="0">
              <a:latin typeface="Minion Pro" panose="02040503050201020203" pitchFamily="18" charset="0"/>
            </a:endParaRPr>
          </a:p>
        </p:txBody>
      </p:sp>
      <p:pic>
        <p:nvPicPr>
          <p:cNvPr id="3" name="Picture 2">
            <a:extLst>
              <a:ext uri="{FF2B5EF4-FFF2-40B4-BE49-F238E27FC236}">
                <a16:creationId xmlns:a16="http://schemas.microsoft.com/office/drawing/2014/main" id="{A348099F-F845-B377-1B04-73E00FCC49C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16100" y="5952134"/>
            <a:ext cx="4697268" cy="638828"/>
          </a:xfrm>
          <a:prstGeom prst="rect">
            <a:avLst/>
          </a:prstGeom>
        </p:spPr>
      </p:pic>
      <p:sp>
        <p:nvSpPr>
          <p:cNvPr id="9" name="Title 3">
            <a:extLst>
              <a:ext uri="{FF2B5EF4-FFF2-40B4-BE49-F238E27FC236}">
                <a16:creationId xmlns:a16="http://schemas.microsoft.com/office/drawing/2014/main" id="{F360032A-A5F4-6059-4E0A-C2614916AE23}"/>
              </a:ext>
            </a:extLst>
          </p:cNvPr>
          <p:cNvSpPr txBox="1">
            <a:spLocks noGrp="1"/>
          </p:cNvSpPr>
          <p:nvPr>
            <p:ph type="title" idx="4294967295"/>
          </p:nvPr>
        </p:nvSpPr>
        <p:spPr>
          <a:xfrm>
            <a:off x="0" y="1058"/>
            <a:ext cx="12192000" cy="9538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Office of Academic Affairs</a:t>
            </a:r>
          </a:p>
        </p:txBody>
      </p:sp>
    </p:spTree>
    <p:extLst>
      <p:ext uri="{BB962C8B-B14F-4D97-AF65-F5344CB8AC3E}">
        <p14:creationId xmlns:p14="http://schemas.microsoft.com/office/powerpoint/2010/main" val="1279649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AD655-07BF-7068-7A39-8739FA103686}"/>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588142FC-D2BC-DF05-E514-A106F9591CCE}"/>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D729BCAB-E2FD-FDC1-1D9E-A783B2AC5CE0}"/>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5" name="TextBox 4">
            <a:extLst>
              <a:ext uri="{FF2B5EF4-FFF2-40B4-BE49-F238E27FC236}">
                <a16:creationId xmlns:a16="http://schemas.microsoft.com/office/drawing/2014/main" id="{292D5120-636B-75B8-CCEC-F9654A941514}"/>
              </a:ext>
            </a:extLst>
          </p:cNvPr>
          <p:cNvSpPr txBox="1"/>
          <p:nvPr/>
        </p:nvSpPr>
        <p:spPr>
          <a:xfrm>
            <a:off x="423671" y="895829"/>
            <a:ext cx="9657901" cy="4770537"/>
          </a:xfrm>
          <a:prstGeom prst="rect">
            <a:avLst/>
          </a:prstGeom>
          <a:noFill/>
        </p:spPr>
        <p:txBody>
          <a:bodyPr wrap="square" rtlCol="0">
            <a:spAutoFit/>
          </a:bodyPr>
          <a:lstStyle/>
          <a:p>
            <a:r>
              <a:rPr lang="en-US" sz="2800" b="1" u="sng" dirty="0">
                <a:solidFill>
                  <a:srgbClr val="9E1B32"/>
                </a:solidFill>
                <a:latin typeface="Minion Pro" panose="02040503050201020203" pitchFamily="18" charset="0"/>
              </a:rPr>
              <a:t>OTIDE</a:t>
            </a:r>
          </a:p>
          <a:p>
            <a:pPr marL="285750" indent="-285750">
              <a:buFont typeface="Arial" panose="020B0604020202020204" pitchFamily="34" charset="0"/>
              <a:buChar char="•"/>
            </a:pPr>
            <a:r>
              <a:rPr lang="en-US" sz="2400" dirty="0">
                <a:latin typeface="Minion Pro" panose="02040503050201020203" pitchFamily="18" charset="0"/>
              </a:rPr>
              <a:t>Rebranded and expanded UA Online tuition Grants.</a:t>
            </a:r>
          </a:p>
          <a:p>
            <a:pPr marL="285750" indent="-285750">
              <a:buFont typeface="Arial" panose="020B0604020202020204" pitchFamily="34" charset="0"/>
              <a:buChar char="•"/>
            </a:pPr>
            <a:r>
              <a:rPr lang="en-US" sz="2400" dirty="0">
                <a:latin typeface="Minion Pro" panose="02040503050201020203" pitchFamily="18" charset="0"/>
              </a:rPr>
              <a:t>Gently reduced cost of early college credits.</a:t>
            </a:r>
          </a:p>
          <a:p>
            <a:pPr marL="285750" indent="-285750">
              <a:buFont typeface="Arial" panose="020B0604020202020204" pitchFamily="34" charset="0"/>
              <a:buChar char="•"/>
            </a:pPr>
            <a:r>
              <a:rPr lang="en-US" sz="2400" dirty="0">
                <a:latin typeface="Minion Pro" panose="02040503050201020203" pitchFamily="18" charset="0"/>
              </a:rPr>
              <a:t>Established K Patricia Cross Academy.</a:t>
            </a:r>
          </a:p>
          <a:p>
            <a:endParaRPr lang="en-US" sz="1400" dirty="0">
              <a:latin typeface="Minion Pro" panose="02040503050201020203" pitchFamily="18" charset="0"/>
            </a:endParaRPr>
          </a:p>
          <a:p>
            <a:r>
              <a:rPr lang="en-US" sz="2800" b="1" u="sng" dirty="0">
                <a:solidFill>
                  <a:srgbClr val="9E1B32"/>
                </a:solidFill>
                <a:latin typeface="Minion Pro" panose="02040503050201020203" pitchFamily="18" charset="0"/>
              </a:rPr>
              <a:t>Enrollment Management</a:t>
            </a:r>
          </a:p>
          <a:p>
            <a:pPr marL="285750" indent="-285750">
              <a:buFont typeface="Arial" panose="020B0604020202020204" pitchFamily="34" charset="0"/>
              <a:buChar char="•"/>
            </a:pPr>
            <a:r>
              <a:rPr lang="en-US" sz="2400" dirty="0">
                <a:latin typeface="Minion Pro" panose="02040503050201020203" pitchFamily="18" charset="0"/>
              </a:rPr>
              <a:t>Developed a new Data Driven Recruitment tool to incorporate new data points and KPIs in the process of student enrollment, retention, and graduation.</a:t>
            </a:r>
          </a:p>
          <a:p>
            <a:endParaRPr lang="en-US" sz="1400" dirty="0">
              <a:latin typeface="Minion Pro" panose="02040503050201020203" pitchFamily="18" charset="0"/>
            </a:endParaRPr>
          </a:p>
          <a:p>
            <a:r>
              <a:rPr lang="en-US" sz="2800" b="1" u="sng" dirty="0">
                <a:solidFill>
                  <a:srgbClr val="9E1B32"/>
                </a:solidFill>
                <a:latin typeface="Minion Pro" panose="02040503050201020203" pitchFamily="18" charset="0"/>
              </a:rPr>
              <a:t>Office of Institutional Effectiveness</a:t>
            </a:r>
          </a:p>
          <a:p>
            <a:pPr marL="285750" indent="-285750">
              <a:buFont typeface="Arial" panose="020B0604020202020204" pitchFamily="34" charset="0"/>
              <a:buChar char="•"/>
            </a:pPr>
            <a:r>
              <a:rPr lang="en-US" sz="2400" dirty="0">
                <a:latin typeface="Minion Pro" panose="02040503050201020203" pitchFamily="18" charset="0"/>
              </a:rPr>
              <a:t>Obtained SACSCOC accreditation reaffirmation with no </a:t>
            </a:r>
          </a:p>
          <a:p>
            <a:r>
              <a:rPr lang="en-US" sz="2400" dirty="0">
                <a:latin typeface="Minion Pro" panose="02040503050201020203" pitchFamily="18" charset="0"/>
              </a:rPr>
              <a:t>    additional report requested.</a:t>
            </a:r>
          </a:p>
        </p:txBody>
      </p:sp>
      <p:pic>
        <p:nvPicPr>
          <p:cNvPr id="2" name="Picture 1">
            <a:extLst>
              <a:ext uri="{FF2B5EF4-FFF2-40B4-BE49-F238E27FC236}">
                <a16:creationId xmlns:a16="http://schemas.microsoft.com/office/drawing/2014/main" id="{BFC7366E-0F0F-64B5-1101-A04C922064A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16100" y="5952134"/>
            <a:ext cx="4697268" cy="638828"/>
          </a:xfrm>
          <a:prstGeom prst="rect">
            <a:avLst/>
          </a:prstGeom>
        </p:spPr>
      </p:pic>
      <p:sp>
        <p:nvSpPr>
          <p:cNvPr id="4" name="Title 3">
            <a:extLst>
              <a:ext uri="{FF2B5EF4-FFF2-40B4-BE49-F238E27FC236}">
                <a16:creationId xmlns:a16="http://schemas.microsoft.com/office/drawing/2014/main" id="{FF680F8A-29F9-1B8B-F877-708E1B38127B}"/>
              </a:ext>
            </a:extLst>
          </p:cNvPr>
          <p:cNvSpPr txBox="1">
            <a:spLocks noGrp="1"/>
          </p:cNvSpPr>
          <p:nvPr>
            <p:ph type="title" idx="4294967295"/>
          </p:nvPr>
        </p:nvSpPr>
        <p:spPr>
          <a:xfrm>
            <a:off x="0" y="1058"/>
            <a:ext cx="12192000" cy="9538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Office of Academic Affairs(2)</a:t>
            </a:r>
          </a:p>
        </p:txBody>
      </p:sp>
      <p:pic>
        <p:nvPicPr>
          <p:cNvPr id="6" name="Picture 2" descr="Announcing Exciting Changes for the K. Patricia Cross Academy - The K ...">
            <a:extLst>
              <a:ext uri="{FF2B5EF4-FFF2-40B4-BE49-F238E27FC236}">
                <a16:creationId xmlns:a16="http://schemas.microsoft.com/office/drawing/2014/main" id="{BFDDF455-F971-DD96-DEBF-33FB9C094A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1409" y="1112839"/>
            <a:ext cx="2177300" cy="1452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437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panose="02040503050201020203" pitchFamily="18" charset="0"/>
              </a:rPr>
              <a:t>Honors College</a:t>
            </a:r>
          </a:p>
        </p:txBody>
      </p:sp>
      <p:sp>
        <p:nvSpPr>
          <p:cNvPr id="5" name="TextBox 4">
            <a:extLst>
              <a:ext uri="{FF2B5EF4-FFF2-40B4-BE49-F238E27FC236}">
                <a16:creationId xmlns:a16="http://schemas.microsoft.com/office/drawing/2014/main" id="{A4E258E3-ED9F-17B6-9359-CF8286D95B57}"/>
              </a:ext>
            </a:extLst>
          </p:cNvPr>
          <p:cNvSpPr txBox="1"/>
          <p:nvPr/>
        </p:nvSpPr>
        <p:spPr>
          <a:xfrm>
            <a:off x="859224" y="1326620"/>
            <a:ext cx="10523256" cy="3724096"/>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800" dirty="0">
                <a:latin typeface="Minion Pro" panose="02040503050201020203" pitchFamily="18" charset="0"/>
              </a:rPr>
              <a:t>The Honors College joins the University’s Agility </a:t>
            </a:r>
            <a:r>
              <a:rPr lang="en-US" sz="2800">
                <a:latin typeface="Minion Pro" panose="02040503050201020203" pitchFamily="18" charset="0"/>
              </a:rPr>
              <a:t>Initiative in 2026.</a:t>
            </a:r>
            <a:endParaRPr lang="en-US" sz="2800" dirty="0">
              <a:latin typeface="Minion Pro" panose="02040503050201020203" pitchFamily="18" charset="0"/>
            </a:endParaRPr>
          </a:p>
          <a:p>
            <a:pPr marL="285750" indent="-285750">
              <a:spcBef>
                <a:spcPts val="1200"/>
              </a:spcBef>
              <a:buFont typeface="Arial" panose="020B0604020202020204" pitchFamily="34" charset="0"/>
              <a:buChar char="•"/>
            </a:pPr>
            <a:r>
              <a:rPr lang="en-US" sz="2800" dirty="0">
                <a:latin typeface="Minion Pro" panose="02040503050201020203" pitchFamily="18" charset="0"/>
              </a:rPr>
              <a:t>A 12‑member Team formed to advance collaboration and innovation.</a:t>
            </a:r>
          </a:p>
          <a:p>
            <a:pPr marL="285750" indent="-285750">
              <a:spcBef>
                <a:spcPts val="1200"/>
              </a:spcBef>
              <a:buFont typeface="Arial" panose="020B0604020202020204" pitchFamily="34" charset="0"/>
              <a:buChar char="•"/>
            </a:pPr>
            <a:r>
              <a:rPr lang="en-US" sz="2800" dirty="0">
                <a:latin typeface="Minion Pro" panose="02040503050201020203" pitchFamily="18" charset="0"/>
              </a:rPr>
              <a:t>Piloted a data system to track students’ experiential learning and research pathways.</a:t>
            </a:r>
          </a:p>
          <a:p>
            <a:pPr marL="285750" indent="-285750">
              <a:spcBef>
                <a:spcPts val="1200"/>
              </a:spcBef>
              <a:buFont typeface="Arial" panose="020B0604020202020204" pitchFamily="34" charset="0"/>
              <a:buChar char="•"/>
            </a:pPr>
            <a:r>
              <a:rPr lang="en-US" sz="2800" dirty="0">
                <a:latin typeface="Minion Pro" panose="02040503050201020203" pitchFamily="18" charset="0"/>
              </a:rPr>
              <a:t>Honors Forward’s Strategic Plan metrics integrated into Agility Team action priorities.</a:t>
            </a:r>
          </a:p>
          <a:p>
            <a:pPr marL="285750" indent="-285750">
              <a:spcBef>
                <a:spcPts val="1200"/>
              </a:spcBef>
              <a:buFont typeface="Arial" panose="020B0604020202020204" pitchFamily="34" charset="0"/>
              <a:buChar char="•"/>
            </a:pPr>
            <a:r>
              <a:rPr lang="en-US" sz="2800" dirty="0">
                <a:latin typeface="Minion Pro" panose="02040503050201020203" pitchFamily="18" charset="0"/>
              </a:rPr>
              <a:t>Agility Lunch &amp; Learn series coming this Fall.</a:t>
            </a:r>
          </a:p>
        </p:txBody>
      </p:sp>
      <p:sp>
        <p:nvSpPr>
          <p:cNvPr id="7" name="TextBox 6">
            <a:extLst>
              <a:ext uri="{FF2B5EF4-FFF2-40B4-BE49-F238E27FC236}">
                <a16:creationId xmlns:a16="http://schemas.microsoft.com/office/drawing/2014/main" id="{03A45F1A-F1AC-43B5-B5BE-416463F8C003}"/>
              </a:ext>
            </a:extLst>
          </p:cNvPr>
          <p:cNvSpPr txBox="1"/>
          <p:nvPr/>
        </p:nvSpPr>
        <p:spPr>
          <a:xfrm>
            <a:off x="1884964" y="6031954"/>
            <a:ext cx="6096000" cy="344325"/>
          </a:xfrm>
          <a:prstGeom prst="rect">
            <a:avLst/>
          </a:prstGeom>
          <a:noFill/>
        </p:spPr>
        <p:txBody>
          <a:bodyPr wrap="square">
            <a:spAutoFit/>
          </a:bodyPr>
          <a:lstStyle/>
          <a:p>
            <a:pPr algn="r" fontAlgn="t">
              <a:lnSpc>
                <a:spcPts val="1500"/>
              </a:lnSpc>
              <a:buNone/>
            </a:pPr>
            <a:r>
              <a:rPr lang="en-US" sz="2800" b="1" i="1" dirty="0">
                <a:solidFill>
                  <a:srgbClr val="9E1B32"/>
                </a:solidFill>
                <a:effectLst/>
                <a:latin typeface="Segoe UI" panose="020B0502040204020203" pitchFamily="34" charset="0"/>
              </a:rPr>
              <a:t>Building Agility through Honors</a:t>
            </a:r>
          </a:p>
        </p:txBody>
      </p:sp>
    </p:spTree>
    <p:extLst>
      <p:ext uri="{BB962C8B-B14F-4D97-AF65-F5344CB8AC3E}">
        <p14:creationId xmlns:p14="http://schemas.microsoft.com/office/powerpoint/2010/main" val="2764504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4172C-9806-E997-B7C8-9D036527A28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A0C9753-8A8A-6CE0-6EA4-69A9800B003C}"/>
              </a:ext>
              <a:ext uri="{C183D7F6-B498-43B3-948B-1728B52AA6E4}">
                <adec:decorative xmlns:adec="http://schemas.microsoft.com/office/drawing/2017/decorative" val="1"/>
              </a:ext>
            </a:extLst>
          </p:cNvPr>
          <p:cNvGrpSpPr/>
          <p:nvPr/>
        </p:nvGrpSpPr>
        <p:grpSpPr>
          <a:xfrm>
            <a:off x="9265921" y="4198512"/>
            <a:ext cx="2695956" cy="2392449"/>
            <a:chOff x="9265921" y="4088554"/>
            <a:chExt cx="2695956" cy="2502408"/>
          </a:xfrm>
        </p:grpSpPr>
        <p:sp>
          <p:nvSpPr>
            <p:cNvPr id="7" name="Oval 6">
              <a:extLst>
                <a:ext uri="{FF2B5EF4-FFF2-40B4-BE49-F238E27FC236}">
                  <a16:creationId xmlns:a16="http://schemas.microsoft.com/office/drawing/2014/main" id="{86BA7D08-05F8-9138-EEC9-242F4F6BC63F}"/>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1D751BF-B928-7331-8ECB-572EFC64A6D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B4419CD0-9432-32E9-F6A0-7A96BB926978}"/>
              </a:ext>
            </a:extLst>
          </p:cNvPr>
          <p:cNvSpPr txBox="1">
            <a:spLocks noGrp="1"/>
          </p:cNvSpPr>
          <p:nvPr>
            <p:ph type="title" idx="4294967295"/>
          </p:nvPr>
        </p:nvSpPr>
        <p:spPr>
          <a:xfrm>
            <a:off x="-1" y="1057"/>
            <a:ext cx="1078992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spc="600" dirty="0">
                <a:solidFill>
                  <a:srgbClr val="9E1B32"/>
                </a:solidFill>
                <a:latin typeface="Minion Pro" panose="02040503050201020203" pitchFamily="18" charset="0"/>
              </a:rPr>
              <a:t>Finance &amp; Operations</a:t>
            </a:r>
            <a:br>
              <a:rPr lang="en-US" sz="4800" b="1" spc="600" dirty="0">
                <a:solidFill>
                  <a:srgbClr val="9E1B32"/>
                </a:solidFill>
                <a:latin typeface="Minion Pro" panose="02040503050201020203" pitchFamily="18" charset="0"/>
              </a:rPr>
            </a:br>
            <a:r>
              <a:rPr lang="en-US" sz="4800" b="1" spc="600" dirty="0">
                <a:solidFill>
                  <a:srgbClr val="9E1B32"/>
                </a:solidFill>
                <a:latin typeface="Minion Pro" panose="02040503050201020203" pitchFamily="18" charset="0"/>
              </a:rPr>
              <a:t>Shared Administrative Services</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9" name="TextBox 8">
            <a:extLst>
              <a:ext uri="{FF2B5EF4-FFF2-40B4-BE49-F238E27FC236}">
                <a16:creationId xmlns:a16="http://schemas.microsoft.com/office/drawing/2014/main" id="{52EC7FB7-3A12-978E-C5EC-BB7FCBC6C126}"/>
              </a:ext>
            </a:extLst>
          </p:cNvPr>
          <p:cNvSpPr txBox="1"/>
          <p:nvPr/>
        </p:nvSpPr>
        <p:spPr>
          <a:xfrm>
            <a:off x="1589549" y="1346562"/>
            <a:ext cx="9087415" cy="33085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Earth Week</a:t>
            </a:r>
            <a:r>
              <a:rPr kumimoji="0" lang="en-US" sz="23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 We transformed Earth Day into Earth Week and had a week of planned activities for staff centered around Record Retention initiatives and Workplace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Business Mapping to Visio</a:t>
            </a:r>
            <a:r>
              <a:rPr kumimoji="0" lang="en-US" sz="23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 We converted process narrative workflows to Microsoft Visio for ease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BACPP Verizon Billing </a:t>
            </a:r>
            <a:r>
              <a:rPr kumimoji="0" lang="en-US" sz="23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 Automatically sends Teams approvals for each org; processing time reduced to 5 minutes compared to half a day.</a:t>
            </a:r>
          </a:p>
        </p:txBody>
      </p:sp>
      <p:sp>
        <p:nvSpPr>
          <p:cNvPr id="10" name="TextBox 9">
            <a:extLst>
              <a:ext uri="{FF2B5EF4-FFF2-40B4-BE49-F238E27FC236}">
                <a16:creationId xmlns:a16="http://schemas.microsoft.com/office/drawing/2014/main" id="{F2DE25D6-6004-1BD3-6777-3E5E06A426F9}"/>
              </a:ext>
            </a:extLst>
          </p:cNvPr>
          <p:cNvSpPr txBox="1"/>
          <p:nvPr/>
        </p:nvSpPr>
        <p:spPr>
          <a:xfrm>
            <a:off x="1637818" y="4863948"/>
            <a:ext cx="7317168" cy="158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Closeout Process Reevaluation -  </a:t>
            </a:r>
            <a:r>
              <a:rPr kumimoji="0" lang="en-US" sz="23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Ending these meetings were a time and effort saver for project accountants, project managers, BACPP, construction administration staff, and management.</a:t>
            </a:r>
          </a:p>
        </p:txBody>
      </p:sp>
      <p:pic>
        <p:nvPicPr>
          <p:cNvPr id="19" name="Picture 12">
            <a:extLst>
              <a:ext uri="{FF2B5EF4-FFF2-40B4-BE49-F238E27FC236}">
                <a16:creationId xmlns:a16="http://schemas.microsoft.com/office/drawing/2014/main" id="{5A2C60A4-9C10-DE82-27A9-7CDD24A6E81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74" y="5298999"/>
            <a:ext cx="1261219" cy="9966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D758266-5D4B-4E66-946F-F3950EEF005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77" y="1184535"/>
            <a:ext cx="1424693" cy="1527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FC39699-3212-4F0D-94A1-99751497F24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2419" y="2818658"/>
            <a:ext cx="1135626" cy="973394"/>
          </a:xfrm>
          <a:prstGeom prst="rect">
            <a:avLst/>
          </a:prstGeom>
        </p:spPr>
      </p:pic>
      <p:pic>
        <p:nvPicPr>
          <p:cNvPr id="4" name="Picture 3">
            <a:extLst>
              <a:ext uri="{FF2B5EF4-FFF2-40B4-BE49-F238E27FC236}">
                <a16:creationId xmlns:a16="http://schemas.microsoft.com/office/drawing/2014/main" id="{1F025F50-56D6-4043-B8E9-D578A430B28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99469" y="3988974"/>
            <a:ext cx="896512" cy="896512"/>
          </a:xfrm>
          <a:prstGeom prst="rect">
            <a:avLst/>
          </a:prstGeom>
        </p:spPr>
      </p:pic>
    </p:spTree>
    <p:extLst>
      <p:ext uri="{BB962C8B-B14F-4D97-AF65-F5344CB8AC3E}">
        <p14:creationId xmlns:p14="http://schemas.microsoft.com/office/powerpoint/2010/main" val="1825224089"/>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advClick="0" advTm="10000">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normAutofit/>
          </a:bodyPr>
          <a:lstStyle/>
          <a:p>
            <a:pPr algn="ctr"/>
            <a:r>
              <a:rPr lang="en-US" sz="4800" b="1" dirty="0">
                <a:solidFill>
                  <a:srgbClr val="9E1B32"/>
                </a:solidFill>
                <a:latin typeface="Calibri" panose="020F0502020204030204" pitchFamily="34" charset="0"/>
                <a:cs typeface="Calibri" panose="020F0502020204030204" pitchFamily="34" charset="0"/>
              </a:rPr>
              <a:t>Division of Strategic Communications</a:t>
            </a:r>
          </a:p>
        </p:txBody>
      </p:sp>
      <p:sp>
        <p:nvSpPr>
          <p:cNvPr id="5" name="TextBox 4">
            <a:extLst>
              <a:ext uri="{FF2B5EF4-FFF2-40B4-BE49-F238E27FC236}">
                <a16:creationId xmlns:a16="http://schemas.microsoft.com/office/drawing/2014/main" id="{A4E258E3-ED9F-17B6-9359-CF8286D95B57}"/>
              </a:ext>
            </a:extLst>
          </p:cNvPr>
          <p:cNvSpPr txBox="1"/>
          <p:nvPr/>
        </p:nvSpPr>
        <p:spPr>
          <a:xfrm>
            <a:off x="859224" y="1326620"/>
            <a:ext cx="9657901"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pitchFamily="18" charset="0"/>
              </a:rPr>
              <a:t>Launched the </a:t>
            </a:r>
            <a:r>
              <a:rPr lang="en-US" sz="2800" b="1" dirty="0">
                <a:latin typeface="Minion Pro" panose="02040503050201020203" pitchFamily="18" charset="0"/>
              </a:rPr>
              <a:t>Tide Link newsletter, </a:t>
            </a:r>
            <a:r>
              <a:rPr lang="en-US" sz="2800" dirty="0">
                <a:latin typeface="Minion Pro" panose="02040503050201020203" pitchFamily="18" charset="0"/>
              </a:rPr>
              <a:t>distributed</a:t>
            </a:r>
            <a:r>
              <a:rPr lang="en-US" sz="2800" b="1" dirty="0">
                <a:latin typeface="Minion Pro" panose="02040503050201020203" pitchFamily="18" charset="0"/>
              </a:rPr>
              <a:t> </a:t>
            </a:r>
            <a:r>
              <a:rPr lang="en-US" sz="2800" dirty="0">
                <a:latin typeface="Minion Pro" panose="02040503050201020203" pitchFamily="18" charset="0"/>
              </a:rPr>
              <a:t>to everyone following UA’s LinkedIn account. (Give us a follow!) </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Established new </a:t>
            </a:r>
            <a:r>
              <a:rPr lang="en-US" sz="2800" b="1" dirty="0">
                <a:latin typeface="Minion Pro" panose="02040503050201020203" pitchFamily="18" charset="0"/>
              </a:rPr>
              <a:t>Crisis Comms </a:t>
            </a:r>
            <a:r>
              <a:rPr lang="en-US" sz="2800" dirty="0">
                <a:latin typeface="Minion Pro" panose="02040503050201020203" pitchFamily="18" charset="0"/>
              </a:rPr>
              <a:t>Plan </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Changed recurring meeting and agenda formats using </a:t>
            </a:r>
            <a:r>
              <a:rPr lang="en-US" sz="2800" b="1" dirty="0">
                <a:latin typeface="Minion Pro" panose="02040503050201020203" pitchFamily="18" charset="0"/>
              </a:rPr>
              <a:t>Microsoft Loop</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Launched an </a:t>
            </a:r>
            <a:r>
              <a:rPr lang="en-US" sz="2800" b="1" dirty="0">
                <a:latin typeface="Minion Pro" panose="02040503050201020203" pitchFamily="18" charset="0"/>
              </a:rPr>
              <a:t>AI task force user group </a:t>
            </a:r>
            <a:r>
              <a:rPr lang="en-US" sz="2800" dirty="0">
                <a:latin typeface="Minion Pro" panose="02040503050201020203" pitchFamily="18" charset="0"/>
              </a:rPr>
              <a:t>within DSC</a:t>
            </a:r>
          </a:p>
        </p:txBody>
      </p:sp>
      <p:pic>
        <p:nvPicPr>
          <p:cNvPr id="2" name="Picture 1">
            <a:extLst>
              <a:ext uri="{FF2B5EF4-FFF2-40B4-BE49-F238E27FC236}">
                <a16:creationId xmlns:a16="http://schemas.microsoft.com/office/drawing/2014/main" id="{0CBF9831-A662-0F41-51E3-14AECFACC83C}"/>
              </a:ext>
              <a:ext uri="{C183D7F6-B498-43B3-948B-1728B52AA6E4}">
                <adec:decorative xmlns:adec="http://schemas.microsoft.com/office/drawing/2017/decorative" val="1"/>
              </a:ext>
            </a:extLst>
          </p:cNvPr>
          <p:cNvPicPr>
            <a:picLocks noChangeAspect="1"/>
          </p:cNvPicPr>
          <p:nvPr/>
        </p:nvPicPr>
        <p:blipFill>
          <a:blip r:embed="rId4"/>
          <a:srcRect l="950" t="11718" r="5637" b="10061"/>
          <a:stretch>
            <a:fillRect/>
          </a:stretch>
        </p:blipFill>
        <p:spPr>
          <a:xfrm>
            <a:off x="9567906" y="1833643"/>
            <a:ext cx="2295010" cy="1921773"/>
          </a:xfrm>
          <a:prstGeom prst="rect">
            <a:avLst/>
          </a:prstGeom>
        </p:spPr>
      </p:pic>
    </p:spTree>
    <p:extLst>
      <p:ext uri="{BB962C8B-B14F-4D97-AF65-F5344CB8AC3E}">
        <p14:creationId xmlns:p14="http://schemas.microsoft.com/office/powerpoint/2010/main" val="314927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normAutofit fontScale="90000"/>
          </a:bodyPr>
          <a:lstStyle/>
          <a:p>
            <a:pPr algn="ctr"/>
            <a:r>
              <a:rPr lang="en-US" sz="4800" b="1" spc="600" dirty="0">
                <a:solidFill>
                  <a:srgbClr val="9E1B32"/>
                </a:solidFill>
                <a:latin typeface="Minion Pro" panose="02040503050201020203" pitchFamily="18" charset="0"/>
              </a:rPr>
              <a:t>College of Communication &amp; Information Sciences</a:t>
            </a:r>
          </a:p>
        </p:txBody>
      </p:sp>
      <p:sp>
        <p:nvSpPr>
          <p:cNvPr id="5" name="TextBox 4">
            <a:extLst>
              <a:ext uri="{FF2B5EF4-FFF2-40B4-BE49-F238E27FC236}">
                <a16:creationId xmlns:a16="http://schemas.microsoft.com/office/drawing/2014/main" id="{A4E258E3-ED9F-17B6-9359-CF8286D95B57}"/>
              </a:ext>
            </a:extLst>
          </p:cNvPr>
          <p:cNvSpPr txBox="1"/>
          <p:nvPr/>
        </p:nvSpPr>
        <p:spPr>
          <a:xfrm>
            <a:off x="627167" y="1448026"/>
            <a:ext cx="9657901" cy="501675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pitchFamily="18" charset="0"/>
              </a:rPr>
              <a:t>Updated C&amp;IS mission and vision alongside the 		 creation of a new college Strategic Framework.</a:t>
            </a:r>
          </a:p>
          <a:p>
            <a:pPr marL="285750" indent="-285750">
              <a:buFont typeface="Arial" panose="020B0604020202020204" pitchFamily="34" charset="0"/>
              <a:buChar char="•"/>
            </a:pPr>
            <a:endParaRPr lang="en-US" sz="20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Launched new undergraduate major in Informatics             as the college’s first Bachelor of Science degree.</a:t>
            </a:r>
          </a:p>
          <a:p>
            <a:pPr marL="285750" indent="-285750">
              <a:buFont typeface="Arial" panose="020B0604020202020204" pitchFamily="34" charset="0"/>
              <a:buChar char="•"/>
            </a:pPr>
            <a:endParaRPr lang="en-US" sz="20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Redeveloped C&amp;IS Engagement Portal on a new platform to manage recruitment, selection, and tracking of student engagement opportunities across the college.</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Completed programming study for a full renovation and expansion of historical Reese Phifer Hall.</a:t>
            </a:r>
          </a:p>
        </p:txBody>
      </p:sp>
      <p:pic>
        <p:nvPicPr>
          <p:cNvPr id="2" name="Picture 2" descr="College of Communication &amp; Information Sciences">
            <a:extLst>
              <a:ext uri="{FF2B5EF4-FFF2-40B4-BE49-F238E27FC236}">
                <a16:creationId xmlns:a16="http://schemas.microsoft.com/office/drawing/2014/main" id="{CCE194DD-FB82-18CB-8D87-C81777801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7452" y="1455774"/>
            <a:ext cx="3060877" cy="204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8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panose="02040503050201020203" pitchFamily="18" charset="0"/>
              </a:rPr>
              <a:t>Division of Advancement</a:t>
            </a:r>
          </a:p>
        </p:txBody>
      </p:sp>
      <p:sp>
        <p:nvSpPr>
          <p:cNvPr id="5" name="TextBox 4">
            <a:extLst>
              <a:ext uri="{FF2B5EF4-FFF2-40B4-BE49-F238E27FC236}">
                <a16:creationId xmlns:a16="http://schemas.microsoft.com/office/drawing/2014/main" id="{A4E258E3-ED9F-17B6-9359-CF8286D95B57}"/>
              </a:ext>
            </a:extLst>
          </p:cNvPr>
          <p:cNvSpPr txBox="1"/>
          <p:nvPr/>
        </p:nvSpPr>
        <p:spPr>
          <a:xfrm>
            <a:off x="423671" y="1098368"/>
            <a:ext cx="10930129" cy="4031873"/>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Minion Pro" panose="02040503050201020203" pitchFamily="18" charset="0"/>
              </a:rPr>
              <a:t>Implemented a LinkedIn Advancement page to announce job openings, share successes and career milestones of our employees and promote and publicize philanthropy at UA.</a:t>
            </a:r>
          </a:p>
          <a:p>
            <a:pPr marL="285750" indent="-285750">
              <a:buFont typeface="Arial" panose="020B0604020202020204" pitchFamily="34" charset="0"/>
              <a:buChar char="•"/>
            </a:pPr>
            <a:endParaRPr lang="en-US" sz="900" dirty="0">
              <a:latin typeface="Minion Pro" panose="02040503050201020203" pitchFamily="18" charset="0"/>
            </a:endParaRPr>
          </a:p>
          <a:p>
            <a:pPr marL="285750" indent="-285750">
              <a:buFont typeface="Arial" panose="020B0604020202020204" pitchFamily="34" charset="0"/>
              <a:buChar char="•"/>
            </a:pPr>
            <a:r>
              <a:rPr lang="en-US" sz="2200" dirty="0">
                <a:latin typeface="Minion Pro" panose="02040503050201020203" pitchFamily="18" charset="0"/>
              </a:rPr>
              <a:t>Created a division-wide communications calendar that enhances planning and strategy for communications. </a:t>
            </a:r>
          </a:p>
          <a:p>
            <a:pPr marL="285750" indent="-285750">
              <a:buFont typeface="Arial" panose="020B0604020202020204" pitchFamily="34" charset="0"/>
              <a:buChar char="•"/>
            </a:pPr>
            <a:endParaRPr lang="en-US" sz="900" dirty="0">
              <a:latin typeface="Minion Pro" panose="02040503050201020203" pitchFamily="18" charset="0"/>
            </a:endParaRPr>
          </a:p>
          <a:p>
            <a:pPr marL="285750" indent="-285750">
              <a:buFont typeface="Arial" panose="020B0604020202020204" pitchFamily="34" charset="0"/>
              <a:buChar char="•"/>
            </a:pPr>
            <a:r>
              <a:rPr lang="en-US" sz="2200" dirty="0">
                <a:latin typeface="Minion Pro" panose="02040503050201020203" pitchFamily="18" charset="0"/>
              </a:rPr>
              <a:t>Implemented process efficiency change in Denny to help alleviate the manual review of the Substantial Visit Report by the Prospect Research team. Subcategories were added to reduce time spent to review the report.</a:t>
            </a:r>
          </a:p>
          <a:p>
            <a:pPr marL="285750" indent="-285750">
              <a:buFont typeface="Arial" panose="020B0604020202020204" pitchFamily="34" charset="0"/>
              <a:buChar char="•"/>
            </a:pPr>
            <a:endParaRPr lang="en-US" sz="900" dirty="0">
              <a:latin typeface="Minion Pro" panose="02040503050201020203" pitchFamily="18" charset="0"/>
            </a:endParaRPr>
          </a:p>
          <a:p>
            <a:pPr marL="285750" indent="-285750">
              <a:buFont typeface="Arial" panose="020B0604020202020204" pitchFamily="34" charset="0"/>
              <a:buChar char="•"/>
            </a:pPr>
            <a:r>
              <a:rPr lang="en-US" sz="2200" dirty="0">
                <a:latin typeface="Minion Pro" panose="02040503050201020203" pitchFamily="18" charset="0"/>
              </a:rPr>
              <a:t>Revamped onboarding and implemented a semi-annual, monthly model for   Advancement’s six-month onboarding and training program to ensure timely                      and consistent training of new employees. </a:t>
            </a:r>
          </a:p>
        </p:txBody>
      </p:sp>
      <p:pic>
        <p:nvPicPr>
          <p:cNvPr id="3" name="Picture 2">
            <a:extLst>
              <a:ext uri="{FF2B5EF4-FFF2-40B4-BE49-F238E27FC236}">
                <a16:creationId xmlns:a16="http://schemas.microsoft.com/office/drawing/2014/main" id="{0E2D937C-0908-08E8-FD70-9AAF3C25A2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29603" y="5086838"/>
            <a:ext cx="3657601" cy="1547528"/>
          </a:xfrm>
          <a:prstGeom prst="rect">
            <a:avLst/>
          </a:prstGeom>
        </p:spPr>
      </p:pic>
    </p:spTree>
    <p:extLst>
      <p:ext uri="{BB962C8B-B14F-4D97-AF65-F5344CB8AC3E}">
        <p14:creationId xmlns:p14="http://schemas.microsoft.com/office/powerpoint/2010/main" val="4238551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218C0-D62D-7589-09BE-D4091BF566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AF6ABEE-9A09-31E4-05D8-2FBFED05282D}"/>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panose="02040503050201020203" pitchFamily="18" charset="0"/>
              </a:rPr>
              <a:t>School of Social Work</a:t>
            </a:r>
          </a:p>
        </p:txBody>
      </p:sp>
      <p:sp>
        <p:nvSpPr>
          <p:cNvPr id="5" name="TextBox 4">
            <a:extLst>
              <a:ext uri="{FF2B5EF4-FFF2-40B4-BE49-F238E27FC236}">
                <a16:creationId xmlns:a16="http://schemas.microsoft.com/office/drawing/2014/main" id="{D1342640-85B1-111D-310E-77576487ADF8}"/>
              </a:ext>
            </a:extLst>
          </p:cNvPr>
          <p:cNvSpPr txBox="1"/>
          <p:nvPr/>
        </p:nvSpPr>
        <p:spPr>
          <a:xfrm>
            <a:off x="4157574" y="1235311"/>
            <a:ext cx="7067017" cy="247760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Digitized School of Social Work funding requests to improve efficiency and transparency</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2800" dirty="0">
                <a:solidFill>
                  <a:prstClr val="black"/>
                </a:solidFill>
                <a:latin typeface="Minion Pro" panose="02040503050201020203" pitchFamily="18" charset="0"/>
              </a:rPr>
              <a:t>Collaborated with the University Registrar to improve and streamline student enrollment processes</a:t>
            </a:r>
            <a:endPar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p:txBody>
      </p:sp>
      <p:pic>
        <p:nvPicPr>
          <p:cNvPr id="2" name="Picture 1">
            <a:extLst>
              <a:ext uri="{FF2B5EF4-FFF2-40B4-BE49-F238E27FC236}">
                <a16:creationId xmlns:a16="http://schemas.microsoft.com/office/drawing/2014/main" id="{41DFA75F-81E2-3372-053E-4157801EC5D8}"/>
              </a:ext>
              <a:ext uri="{C183D7F6-B498-43B3-948B-1728B52AA6E4}">
                <adec:decorative xmlns:adec="http://schemas.microsoft.com/office/drawing/2017/decorative" val="1"/>
              </a:ext>
            </a:extLst>
          </p:cNvPr>
          <p:cNvPicPr>
            <a:picLocks noChangeAspect="1"/>
          </p:cNvPicPr>
          <p:nvPr/>
        </p:nvPicPr>
        <p:blipFill rotWithShape="1">
          <a:blip r:embed="rId3"/>
          <a:srcRect l="51096" t="27665" r="15278" b="19532"/>
          <a:stretch/>
        </p:blipFill>
        <p:spPr>
          <a:xfrm>
            <a:off x="630935" y="1186765"/>
            <a:ext cx="3264569" cy="2561751"/>
          </a:xfrm>
          <a:prstGeom prst="rect">
            <a:avLst/>
          </a:prstGeom>
        </p:spPr>
      </p:pic>
      <p:sp>
        <p:nvSpPr>
          <p:cNvPr id="3" name="TextBox 2">
            <a:extLst>
              <a:ext uri="{FF2B5EF4-FFF2-40B4-BE49-F238E27FC236}">
                <a16:creationId xmlns:a16="http://schemas.microsoft.com/office/drawing/2014/main" id="{A81C487E-A1D2-92AB-95CB-7190E6EECFC3}"/>
              </a:ext>
            </a:extLst>
          </p:cNvPr>
          <p:cNvSpPr txBox="1"/>
          <p:nvPr/>
        </p:nvSpPr>
        <p:spPr>
          <a:xfrm>
            <a:off x="838200" y="4198282"/>
            <a:ext cx="8842250" cy="20467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Streamlined advising process to improve accuracy and align with faculty strengths.</a:t>
            </a:r>
            <a:endParaRPr kumimoji="0" lang="en-US" sz="16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Integrated support boards to improve organizational effectiveness and broaden student and community impact</a:t>
            </a:r>
          </a:p>
        </p:txBody>
      </p:sp>
      <p:sp>
        <p:nvSpPr>
          <p:cNvPr id="6" name="Oval 5">
            <a:extLst>
              <a:ext uri="{FF2B5EF4-FFF2-40B4-BE49-F238E27FC236}">
                <a16:creationId xmlns:a16="http://schemas.microsoft.com/office/drawing/2014/main" id="{B9E11E46-AB3E-1BCD-FCFD-B79F9366FA3B}"/>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711DB09-7664-3B61-7863-0B41AC4DA4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94601" y="4393833"/>
            <a:ext cx="2667276" cy="2001578"/>
          </a:xfrm>
          <a:prstGeom prst="rect">
            <a:avLst/>
          </a:prstGeom>
        </p:spPr>
      </p:pic>
    </p:spTree>
    <p:extLst>
      <p:ext uri="{BB962C8B-B14F-4D97-AF65-F5344CB8AC3E}">
        <p14:creationId xmlns:p14="http://schemas.microsoft.com/office/powerpoint/2010/main" val="1201922719"/>
      </p:ext>
    </p:extLst>
  </p:cSld>
  <p:clrMapOvr>
    <a:masterClrMapping/>
  </p:clrMapOvr>
  <mc:AlternateContent xmlns:mc="http://schemas.openxmlformats.org/markup-compatibility/2006" xmlns:p14="http://schemas.microsoft.com/office/powerpoint/2010/main">
    <mc:Choice Requires="p14">
      <p:transition p14:dur="100" advClick="0" advTm="10000">
        <p:cut/>
      </p:transition>
    </mc:Choice>
    <mc:Fallback xmlns="">
      <p:transition advClick="0" advTm="10000">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panose="02040503050201020203" pitchFamily="18" charset="0"/>
              </a:rPr>
              <a:t>Capstone College of Nursing</a:t>
            </a:r>
          </a:p>
        </p:txBody>
      </p:sp>
      <p:sp>
        <p:nvSpPr>
          <p:cNvPr id="5" name="TextBox 4">
            <a:extLst>
              <a:ext uri="{FF2B5EF4-FFF2-40B4-BE49-F238E27FC236}">
                <a16:creationId xmlns:a16="http://schemas.microsoft.com/office/drawing/2014/main" id="{A4E258E3-ED9F-17B6-9359-CF8286D95B57}"/>
              </a:ext>
            </a:extLst>
          </p:cNvPr>
          <p:cNvSpPr txBox="1"/>
          <p:nvPr/>
        </p:nvSpPr>
        <p:spPr>
          <a:xfrm>
            <a:off x="379961" y="1326620"/>
            <a:ext cx="848046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pitchFamily="18" charset="0"/>
              </a:rPr>
              <a:t>CCN-based Agility Series “Lunch and Learn Sessions” </a:t>
            </a:r>
          </a:p>
          <a:p>
            <a:r>
              <a:rPr lang="en-US" sz="2800" dirty="0">
                <a:latin typeface="Minion Pro" panose="02040503050201020203" pitchFamily="18" charset="0"/>
              </a:rPr>
              <a:t>    fostered shared learning, cross-role dialogue and </a:t>
            </a:r>
          </a:p>
          <a:p>
            <a:r>
              <a:rPr lang="en-US" sz="2800" dirty="0">
                <a:latin typeface="Minion Pro" panose="02040503050201020203" pitchFamily="18" charset="0"/>
              </a:rPr>
              <a:t>    application of Agility concepts to daily work,</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Improved pedagogy, scholarship and leadership guided            by the Faculty Development Program Model</a:t>
            </a:r>
          </a:p>
          <a:p>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Refined the faculty/staff orientation process and         assignment of mentor based upon new employee       feedback</a:t>
            </a:r>
          </a:p>
        </p:txBody>
      </p:sp>
      <p:pic>
        <p:nvPicPr>
          <p:cNvPr id="3" name="Picture 2">
            <a:extLst>
              <a:ext uri="{FF2B5EF4-FFF2-40B4-BE49-F238E27FC236}">
                <a16:creationId xmlns:a16="http://schemas.microsoft.com/office/drawing/2014/main" id="{DF4201AB-8271-79BA-EB99-FD16DADD93AB}"/>
              </a:ext>
              <a:ext uri="{C183D7F6-B498-43B3-948B-1728B52AA6E4}">
                <adec:decorative xmlns:adec="http://schemas.microsoft.com/office/drawing/2017/decorative" val="1"/>
              </a:ext>
            </a:extLst>
          </p:cNvPr>
          <p:cNvPicPr>
            <a:picLocks noChangeAspect="1"/>
          </p:cNvPicPr>
          <p:nvPr/>
        </p:nvPicPr>
        <p:blipFill>
          <a:blip r:embed="rId4"/>
          <a:srcRect l="605" t="2078" r="926" b="2484"/>
          <a:stretch>
            <a:fillRect/>
          </a:stretch>
        </p:blipFill>
        <p:spPr>
          <a:xfrm>
            <a:off x="9003825" y="1517936"/>
            <a:ext cx="2871875" cy="1892461"/>
          </a:xfrm>
          <a:prstGeom prst="rect">
            <a:avLst/>
          </a:prstGeom>
        </p:spPr>
      </p:pic>
    </p:spTree>
    <p:extLst>
      <p:ext uri="{BB962C8B-B14F-4D97-AF65-F5344CB8AC3E}">
        <p14:creationId xmlns:p14="http://schemas.microsoft.com/office/powerpoint/2010/main" val="2655129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2F805-07DD-6A3C-14FA-5B5C1A87E0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09EE953-866B-C3FC-3638-D9433FF7F780}"/>
              </a:ext>
            </a:extLst>
          </p:cNvPr>
          <p:cNvSpPr>
            <a:spLocks noGrp="1"/>
          </p:cNvSpPr>
          <p:nvPr>
            <p:ph type="title"/>
          </p:nvPr>
        </p:nvSpPr>
        <p:spPr>
          <a:xfrm>
            <a:off x="838200" y="77952"/>
            <a:ext cx="10515600" cy="1325563"/>
          </a:xfrm>
        </p:spPr>
        <p:txBody>
          <a:bodyPr>
            <a:normAutofit/>
          </a:bodyPr>
          <a:lstStyle/>
          <a:p>
            <a:pPr algn="ctr"/>
            <a:r>
              <a:rPr lang="en-US" sz="5500" b="1">
                <a:solidFill>
                  <a:srgbClr val="9E1B32"/>
                </a:solidFill>
                <a:latin typeface="Minion Pro" panose="02040503050201020203" pitchFamily="18" charset="0"/>
              </a:rPr>
              <a:t>Division of Student Life</a:t>
            </a:r>
          </a:p>
        </p:txBody>
      </p:sp>
      <p:grpSp>
        <p:nvGrpSpPr>
          <p:cNvPr id="9" name="Group 8" descr="Agility Live logo">
            <a:extLst>
              <a:ext uri="{FF2B5EF4-FFF2-40B4-BE49-F238E27FC236}">
                <a16:creationId xmlns:a16="http://schemas.microsoft.com/office/drawing/2014/main" id="{855BCBC0-391C-4B4D-718D-7ECB09609458}"/>
              </a:ext>
            </a:extLst>
          </p:cNvPr>
          <p:cNvGrpSpPr/>
          <p:nvPr/>
        </p:nvGrpSpPr>
        <p:grpSpPr>
          <a:xfrm>
            <a:off x="9183295" y="4088554"/>
            <a:ext cx="2667276" cy="2502408"/>
            <a:chOff x="9183295" y="4088554"/>
            <a:chExt cx="2667276" cy="2502408"/>
          </a:xfrm>
        </p:grpSpPr>
        <p:sp>
          <p:nvSpPr>
            <p:cNvPr id="11" name="Oval 10">
              <a:extLst>
                <a:ext uri="{FF2B5EF4-FFF2-40B4-BE49-F238E27FC236}">
                  <a16:creationId xmlns:a16="http://schemas.microsoft.com/office/drawing/2014/main" id="{6E152FC8-9925-1E8C-DF49-1785D3025CC9}"/>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1922575-4DA1-48EA-AA8B-A1215B83DAE3}"/>
                </a:ext>
              </a:extLst>
            </p:cNvPr>
            <p:cNvPicPr>
              <a:picLocks noChangeAspect="1"/>
            </p:cNvPicPr>
            <p:nvPr/>
          </p:nvPicPr>
          <p:blipFill>
            <a:blip r:embed="rId3"/>
            <a:stretch>
              <a:fillRect/>
            </a:stretch>
          </p:blipFill>
          <p:spPr>
            <a:xfrm>
              <a:off x="9183295" y="4338969"/>
              <a:ext cx="2667276" cy="2001578"/>
            </a:xfrm>
            <a:prstGeom prst="rect">
              <a:avLst/>
            </a:prstGeom>
          </p:spPr>
        </p:pic>
      </p:grpSp>
      <p:sp>
        <p:nvSpPr>
          <p:cNvPr id="5" name="TextBox 4">
            <a:extLst>
              <a:ext uri="{FF2B5EF4-FFF2-40B4-BE49-F238E27FC236}">
                <a16:creationId xmlns:a16="http://schemas.microsoft.com/office/drawing/2014/main" id="{27ACBEAD-1F91-A27B-522D-D16C048DE09F}"/>
              </a:ext>
            </a:extLst>
          </p:cNvPr>
          <p:cNvSpPr txBox="1"/>
          <p:nvPr/>
        </p:nvSpPr>
        <p:spPr>
          <a:xfrm>
            <a:off x="1510053" y="1250100"/>
            <a:ext cx="8948397" cy="5221942"/>
          </a:xfrm>
          <a:prstGeom prst="rect">
            <a:avLst/>
          </a:prstGeom>
          <a:noFill/>
        </p:spPr>
        <p:txBody>
          <a:bodyPr wrap="square" lIns="91440" tIns="45720" rIns="91440" bIns="45720" rtlCol="0" anchor="t">
            <a:spAutoFit/>
          </a:bodyPr>
          <a:lstStyle/>
          <a:p>
            <a:pPr>
              <a:spcAft>
                <a:spcPts val="1000"/>
              </a:spcAft>
            </a:pPr>
            <a:r>
              <a:rPr lang="en-US" sz="2200" b="1" dirty="0">
                <a:latin typeface="Minion Pro"/>
                <a:ea typeface="Calibri"/>
                <a:cs typeface="Calibri"/>
              </a:rPr>
              <a:t>Teams Agility Group: </a:t>
            </a:r>
            <a:r>
              <a:rPr lang="en-US" sz="2200" dirty="0">
                <a:latin typeface="Minion Pro"/>
                <a:ea typeface="Calibri"/>
                <a:cs typeface="Calibri"/>
              </a:rPr>
              <a:t>Central hub for SL team communication, documentation and division-wide initiative planning</a:t>
            </a:r>
            <a:r>
              <a:rPr lang="en-US" sz="2200" b="1" dirty="0">
                <a:latin typeface="Minion Pro"/>
                <a:ea typeface="Calibri"/>
                <a:cs typeface="Calibri"/>
              </a:rPr>
              <a:t>.</a:t>
            </a:r>
          </a:p>
          <a:p>
            <a:pPr>
              <a:spcAft>
                <a:spcPts val="1000"/>
              </a:spcAft>
            </a:pPr>
            <a:endParaRPr lang="en-US" sz="200" dirty="0">
              <a:latin typeface="Minion Pro"/>
              <a:ea typeface="Calibri"/>
              <a:cs typeface="Calibri"/>
            </a:endParaRPr>
          </a:p>
          <a:p>
            <a:pPr>
              <a:spcAft>
                <a:spcPts val="1000"/>
              </a:spcAft>
            </a:pPr>
            <a:r>
              <a:rPr lang="en-US" sz="2200" b="1" dirty="0">
                <a:latin typeface="Minion Pro"/>
                <a:ea typeface="Calibri"/>
                <a:cs typeface="Calibri"/>
              </a:rPr>
              <a:t>Monthly Reporting: </a:t>
            </a:r>
            <a:r>
              <a:rPr lang="en-US" sz="2200" dirty="0">
                <a:latin typeface="Minion Pro"/>
                <a:ea typeface="Calibri"/>
                <a:cs typeface="Calibri"/>
              </a:rPr>
              <a:t>Online platform for department heads to submit monthly updates on Agility efforts and progress.</a:t>
            </a:r>
          </a:p>
          <a:p>
            <a:pPr>
              <a:spcAft>
                <a:spcPts val="1000"/>
              </a:spcAft>
            </a:pPr>
            <a:endParaRPr lang="en-US" sz="300" b="1" dirty="0">
              <a:latin typeface="Minion Pro"/>
              <a:ea typeface="Calibri"/>
              <a:cs typeface="Calibri"/>
            </a:endParaRPr>
          </a:p>
          <a:p>
            <a:pPr>
              <a:spcAft>
                <a:spcPts val="1000"/>
              </a:spcAft>
            </a:pPr>
            <a:r>
              <a:rPr lang="en-US" sz="2200" b="1" dirty="0">
                <a:latin typeface="Minion Pro"/>
                <a:ea typeface="Calibri"/>
                <a:cs typeface="Calibri"/>
              </a:rPr>
              <a:t>Notable Efforts:</a:t>
            </a:r>
          </a:p>
          <a:p>
            <a:pPr marL="342900" indent="-342900">
              <a:spcAft>
                <a:spcPts val="1000"/>
              </a:spcAft>
              <a:buFont typeface="Arial" panose="020B0604020202020204" pitchFamily="34" charset="0"/>
              <a:buChar char="•"/>
            </a:pPr>
            <a:r>
              <a:rPr lang="en-US" sz="2000" b="1" dirty="0">
                <a:latin typeface="Minion Pro"/>
                <a:ea typeface="Calibri"/>
                <a:cs typeface="Calibri"/>
              </a:rPr>
              <a:t>Automation &amp; Digitization </a:t>
            </a:r>
            <a:r>
              <a:rPr lang="en-US" sz="2000" dirty="0">
                <a:latin typeface="Minion Pro"/>
                <a:ea typeface="Calibri"/>
                <a:cs typeface="Calibri"/>
              </a:rPr>
              <a:t>–</a:t>
            </a:r>
            <a:r>
              <a:rPr lang="en-US" sz="2000" b="1" dirty="0">
                <a:latin typeface="Minion Pro"/>
                <a:ea typeface="Calibri"/>
                <a:cs typeface="Calibri"/>
              </a:rPr>
              <a:t> </a:t>
            </a:r>
            <a:r>
              <a:rPr lang="en-US" sz="2000" dirty="0">
                <a:latin typeface="Minion Pro"/>
                <a:ea typeface="Calibri"/>
                <a:cs typeface="Calibri"/>
              </a:rPr>
              <a:t>Replacing manual workflows with RPA, </a:t>
            </a:r>
            <a:br>
              <a:rPr lang="en-US" sz="2000" dirty="0">
                <a:latin typeface="Minion Pro"/>
                <a:ea typeface="Calibri"/>
                <a:cs typeface="Calibri"/>
              </a:rPr>
            </a:br>
            <a:r>
              <a:rPr lang="en-US" sz="2000" dirty="0">
                <a:latin typeface="Minion Pro"/>
                <a:ea typeface="Calibri"/>
                <a:cs typeface="Calibri"/>
              </a:rPr>
              <a:t>Power Automate, SharePoint and digital forms to improve accuracy </a:t>
            </a:r>
            <a:br>
              <a:rPr lang="en-US" sz="2000" dirty="0">
                <a:latin typeface="Minion Pro"/>
                <a:ea typeface="Calibri"/>
                <a:cs typeface="Calibri"/>
              </a:rPr>
            </a:br>
            <a:r>
              <a:rPr lang="en-US" sz="2000" dirty="0">
                <a:latin typeface="Minion Pro"/>
                <a:ea typeface="Calibri"/>
                <a:cs typeface="Calibri"/>
              </a:rPr>
              <a:t>and turnaround time.</a:t>
            </a:r>
          </a:p>
          <a:p>
            <a:pPr marL="342900" indent="-342900">
              <a:spcAft>
                <a:spcPts val="1000"/>
              </a:spcAft>
              <a:buFont typeface="Arial" panose="020B0604020202020204" pitchFamily="34" charset="0"/>
              <a:buChar char="•"/>
            </a:pPr>
            <a:r>
              <a:rPr lang="en-US" sz="2000" b="1" dirty="0">
                <a:latin typeface="Minion Pro"/>
                <a:ea typeface="Calibri"/>
                <a:cs typeface="Calibri"/>
              </a:rPr>
              <a:t>User Experience &amp; Service Delivery </a:t>
            </a:r>
            <a:r>
              <a:rPr lang="en-US" sz="2000" dirty="0">
                <a:latin typeface="Minion Pro"/>
                <a:ea typeface="Calibri"/>
                <a:cs typeface="Calibri"/>
              </a:rPr>
              <a:t>– Streamlining  scheduling, </a:t>
            </a:r>
            <a:br>
              <a:rPr lang="en-US" sz="2000" dirty="0">
                <a:latin typeface="Minion Pro"/>
                <a:ea typeface="Calibri"/>
                <a:cs typeface="Calibri"/>
              </a:rPr>
            </a:br>
            <a:r>
              <a:rPr lang="en-US" sz="2000" dirty="0">
                <a:latin typeface="Minion Pro"/>
                <a:ea typeface="Calibri"/>
                <a:cs typeface="Calibri"/>
              </a:rPr>
              <a:t>check-in and request processes to improve accessibility </a:t>
            </a:r>
            <a:br>
              <a:rPr lang="en-US" sz="2000" dirty="0">
                <a:latin typeface="Minion Pro"/>
                <a:ea typeface="Calibri"/>
                <a:cs typeface="Calibri"/>
              </a:rPr>
            </a:br>
            <a:r>
              <a:rPr lang="en-US" sz="2000" dirty="0">
                <a:latin typeface="Minion Pro"/>
                <a:ea typeface="Calibri"/>
                <a:cs typeface="Calibri"/>
              </a:rPr>
              <a:t>and responsiveness.</a:t>
            </a:r>
          </a:p>
          <a:p>
            <a:pPr marL="342900" indent="-342900">
              <a:spcAft>
                <a:spcPts val="1000"/>
              </a:spcAft>
              <a:buFont typeface="Arial" panose="020B0604020202020204" pitchFamily="34" charset="0"/>
              <a:buChar char="•"/>
            </a:pPr>
            <a:r>
              <a:rPr lang="en-US" sz="2000" b="1" dirty="0">
                <a:latin typeface="Minion Pro"/>
                <a:ea typeface="Calibri"/>
                <a:cs typeface="Calibri"/>
              </a:rPr>
              <a:t>Communication &amp; Collaboration</a:t>
            </a:r>
            <a:r>
              <a:rPr lang="en-US" sz="2000" dirty="0">
                <a:latin typeface="Minion Pro"/>
                <a:ea typeface="Calibri"/>
                <a:cs typeface="Calibri"/>
              </a:rPr>
              <a:t> – Leveraging Teams and structured communication processes to improve coordination and alignment.</a:t>
            </a:r>
          </a:p>
        </p:txBody>
      </p:sp>
      <p:grpSp>
        <p:nvGrpSpPr>
          <p:cNvPr id="6" name="Group 5">
            <a:extLst>
              <a:ext uri="{FF2B5EF4-FFF2-40B4-BE49-F238E27FC236}">
                <a16:creationId xmlns:a16="http://schemas.microsoft.com/office/drawing/2014/main" id="{E5D8B45D-46DC-71AF-B941-11E1AE6F6A72}"/>
              </a:ext>
              <a:ext uri="{C183D7F6-B498-43B3-948B-1728B52AA6E4}">
                <adec:decorative xmlns:adec="http://schemas.microsoft.com/office/drawing/2017/decorative" val="1"/>
              </a:ext>
            </a:extLst>
          </p:cNvPr>
          <p:cNvGrpSpPr/>
          <p:nvPr/>
        </p:nvGrpSpPr>
        <p:grpSpPr>
          <a:xfrm>
            <a:off x="561506" y="1373541"/>
            <a:ext cx="763059" cy="763059"/>
            <a:chOff x="1169377" y="1203789"/>
            <a:chExt cx="763059" cy="763059"/>
          </a:xfrm>
        </p:grpSpPr>
        <p:sp>
          <p:nvSpPr>
            <p:cNvPr id="2" name="Oval 1">
              <a:extLst>
                <a:ext uri="{FF2B5EF4-FFF2-40B4-BE49-F238E27FC236}">
                  <a16:creationId xmlns:a16="http://schemas.microsoft.com/office/drawing/2014/main" id="{CC2E5E85-16CB-1A64-8179-84DE88ED9196}"/>
                </a:ext>
              </a:extLst>
            </p:cNvPr>
            <p:cNvSpPr/>
            <p:nvPr/>
          </p:nvSpPr>
          <p:spPr>
            <a:xfrm>
              <a:off x="1169377" y="1203789"/>
              <a:ext cx="763059" cy="763059"/>
            </a:xfrm>
            <a:prstGeom prst="ellipse">
              <a:avLst/>
            </a:prstGeom>
            <a:solidFill>
              <a:srgbClr val="9E1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Chat with solid fill">
              <a:extLst>
                <a:ext uri="{FF2B5EF4-FFF2-40B4-BE49-F238E27FC236}">
                  <a16:creationId xmlns:a16="http://schemas.microsoft.com/office/drawing/2014/main" id="{58D76368-6D49-98E8-D7EF-6E05FD1834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60583" y="1294995"/>
              <a:ext cx="598230" cy="598230"/>
            </a:xfrm>
            <a:prstGeom prst="rect">
              <a:avLst/>
            </a:prstGeom>
          </p:spPr>
        </p:pic>
      </p:grpSp>
      <p:grpSp>
        <p:nvGrpSpPr>
          <p:cNvPr id="18" name="Group 17">
            <a:extLst>
              <a:ext uri="{FF2B5EF4-FFF2-40B4-BE49-F238E27FC236}">
                <a16:creationId xmlns:a16="http://schemas.microsoft.com/office/drawing/2014/main" id="{3272A18B-1DB1-31AD-617B-D2A63D2C7292}"/>
              </a:ext>
              <a:ext uri="{C183D7F6-B498-43B3-948B-1728B52AA6E4}">
                <adec:decorative xmlns:adec="http://schemas.microsoft.com/office/drawing/2017/decorative" val="1"/>
              </a:ext>
            </a:extLst>
          </p:cNvPr>
          <p:cNvGrpSpPr/>
          <p:nvPr/>
        </p:nvGrpSpPr>
        <p:grpSpPr>
          <a:xfrm>
            <a:off x="561506" y="2297847"/>
            <a:ext cx="763059" cy="763059"/>
            <a:chOff x="1169377" y="2037497"/>
            <a:chExt cx="763059" cy="763059"/>
          </a:xfrm>
        </p:grpSpPr>
        <p:sp>
          <p:nvSpPr>
            <p:cNvPr id="10" name="Oval 9">
              <a:extLst>
                <a:ext uri="{FF2B5EF4-FFF2-40B4-BE49-F238E27FC236}">
                  <a16:creationId xmlns:a16="http://schemas.microsoft.com/office/drawing/2014/main" id="{D5CE91CD-8051-4A29-89ED-649433F086A9}"/>
                </a:ext>
              </a:extLst>
            </p:cNvPr>
            <p:cNvSpPr/>
            <p:nvPr/>
          </p:nvSpPr>
          <p:spPr>
            <a:xfrm>
              <a:off x="1169377" y="2037497"/>
              <a:ext cx="763059" cy="763059"/>
            </a:xfrm>
            <a:prstGeom prst="ellipse">
              <a:avLst/>
            </a:prstGeom>
            <a:solidFill>
              <a:srgbClr val="9E1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Bar graph with upward trend with solid fill">
              <a:extLst>
                <a:ext uri="{FF2B5EF4-FFF2-40B4-BE49-F238E27FC236}">
                  <a16:creationId xmlns:a16="http://schemas.microsoft.com/office/drawing/2014/main" id="{C2B6C370-FBE5-D9C4-F294-C217BAE7AE5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78168" y="2142444"/>
              <a:ext cx="543895" cy="543895"/>
            </a:xfrm>
            <a:prstGeom prst="rect">
              <a:avLst/>
            </a:prstGeom>
          </p:spPr>
        </p:pic>
      </p:grpSp>
      <p:grpSp>
        <p:nvGrpSpPr>
          <p:cNvPr id="17" name="Group 16">
            <a:extLst>
              <a:ext uri="{FF2B5EF4-FFF2-40B4-BE49-F238E27FC236}">
                <a16:creationId xmlns:a16="http://schemas.microsoft.com/office/drawing/2014/main" id="{1D9B81BC-0D40-F512-6443-9DD302F2C7E3}"/>
              </a:ext>
              <a:ext uri="{C183D7F6-B498-43B3-948B-1728B52AA6E4}">
                <adec:decorative xmlns:adec="http://schemas.microsoft.com/office/drawing/2017/decorative" val="1"/>
              </a:ext>
            </a:extLst>
          </p:cNvPr>
          <p:cNvGrpSpPr/>
          <p:nvPr/>
        </p:nvGrpSpPr>
        <p:grpSpPr>
          <a:xfrm>
            <a:off x="561506" y="3222154"/>
            <a:ext cx="763059" cy="763059"/>
            <a:chOff x="1172835" y="2961804"/>
            <a:chExt cx="763059" cy="763059"/>
          </a:xfrm>
        </p:grpSpPr>
        <p:sp>
          <p:nvSpPr>
            <p:cNvPr id="14" name="Oval 13">
              <a:extLst>
                <a:ext uri="{FF2B5EF4-FFF2-40B4-BE49-F238E27FC236}">
                  <a16:creationId xmlns:a16="http://schemas.microsoft.com/office/drawing/2014/main" id="{AD5CEDA5-9D1A-D20D-90D6-325F89F6C503}"/>
                </a:ext>
              </a:extLst>
            </p:cNvPr>
            <p:cNvSpPr/>
            <p:nvPr/>
          </p:nvSpPr>
          <p:spPr>
            <a:xfrm>
              <a:off x="1172835" y="2961804"/>
              <a:ext cx="763059" cy="763059"/>
            </a:xfrm>
            <a:prstGeom prst="ellipse">
              <a:avLst/>
            </a:prstGeom>
            <a:solidFill>
              <a:srgbClr val="9E1B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Trophy with solid fill">
              <a:extLst>
                <a:ext uri="{FF2B5EF4-FFF2-40B4-BE49-F238E27FC236}">
                  <a16:creationId xmlns:a16="http://schemas.microsoft.com/office/drawing/2014/main" id="{6DDE6871-61B6-493A-2447-F9C295F465F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99841" y="3101851"/>
              <a:ext cx="500548" cy="500548"/>
            </a:xfrm>
            <a:prstGeom prst="rect">
              <a:avLst/>
            </a:prstGeom>
          </p:spPr>
        </p:pic>
      </p:grpSp>
    </p:spTree>
    <p:extLst>
      <p:ext uri="{BB962C8B-B14F-4D97-AF65-F5344CB8AC3E}">
        <p14:creationId xmlns:p14="http://schemas.microsoft.com/office/powerpoint/2010/main" val="4108885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41325-046F-30D1-0485-6D58CE0F9CFB}"/>
              </a:ext>
              <a:ext uri="{C183D7F6-B498-43B3-948B-1728B52AA6E4}">
                <adec:decorative xmlns:adec="http://schemas.microsoft.com/office/drawing/2017/decorative" val="1"/>
              </a:ext>
            </a:extLst>
          </p:cNvPr>
          <p:cNvPicPr>
            <a:picLocks noChangeAspect="1"/>
          </p:cNvPicPr>
          <p:nvPr/>
        </p:nvPicPr>
        <p:blipFill>
          <a:blip r:embed="rId3"/>
          <a:srcRect l="3191" t="38175" r="8103" b="39808"/>
          <a:stretch>
            <a:fillRect/>
          </a:stretch>
        </p:blipFill>
        <p:spPr>
          <a:xfrm>
            <a:off x="671321" y="4991152"/>
            <a:ext cx="7513829" cy="1404259"/>
          </a:xfrm>
          <a:prstGeom prst="rect">
            <a:avLst/>
          </a:prstGeom>
          <a:effectLst>
            <a:outerShdw blurRad="50800" dist="38100" dir="2700000" algn="ctr" rotWithShape="0">
              <a:schemeClr val="tx1">
                <a:alpha val="60000"/>
              </a:schemeClr>
            </a:outerShdw>
          </a:effectLst>
        </p:spPr>
      </p:pic>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4"/>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panose="02040503050201020203" pitchFamily="18" charset="0"/>
              </a:rPr>
              <a:t>Division for Research</a:t>
            </a:r>
          </a:p>
        </p:txBody>
      </p:sp>
      <p:sp>
        <p:nvSpPr>
          <p:cNvPr id="5" name="TextBox 4">
            <a:extLst>
              <a:ext uri="{FF2B5EF4-FFF2-40B4-BE49-F238E27FC236}">
                <a16:creationId xmlns:a16="http://schemas.microsoft.com/office/drawing/2014/main" id="{A4E258E3-ED9F-17B6-9359-CF8286D95B57}"/>
              </a:ext>
            </a:extLst>
          </p:cNvPr>
          <p:cNvSpPr txBox="1"/>
          <p:nvPr/>
        </p:nvSpPr>
        <p:spPr>
          <a:xfrm>
            <a:off x="423671" y="1081099"/>
            <a:ext cx="11042905"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pitchFamily="18" charset="0"/>
              </a:rPr>
              <a:t>We developed and delivered the Change Makers series to provide timely, informative training to Research Administration personnel, receiving extremely positive participation and feedback.  </a:t>
            </a:r>
            <a:r>
              <a:rPr lang="en-US" sz="2800" i="1" dirty="0">
                <a:latin typeface="Minion Pro" panose="02040503050201020203" pitchFamily="18" charset="0"/>
              </a:rPr>
              <a:t>Special Thanks to André, Carolina &amp; Rainey! </a:t>
            </a:r>
          </a:p>
          <a:p>
            <a:r>
              <a:rPr lang="en-US" sz="2800" i="1" dirty="0">
                <a:latin typeface="Minion Pro" panose="02040503050201020203" pitchFamily="18" charset="0"/>
              </a:rPr>
              <a:t> </a:t>
            </a:r>
            <a:endParaRPr lang="en-US" sz="1000" i="1"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We are upgrading the University’s electronic research administration (</a:t>
            </a:r>
            <a:r>
              <a:rPr lang="en-US" sz="2800" dirty="0" err="1">
                <a:latin typeface="Minion Pro" panose="02040503050201020203" pitchFamily="18" charset="0"/>
              </a:rPr>
              <a:t>eRA</a:t>
            </a:r>
            <a:r>
              <a:rPr lang="en-US" sz="2800" dirty="0">
                <a:latin typeface="Minion Pro" panose="02040503050201020203" pitchFamily="18" charset="0"/>
              </a:rPr>
              <a:t>) systems to a user-friendly platform integrating with other campus systems across the research administration lifecycle.  </a:t>
            </a:r>
          </a:p>
        </p:txBody>
      </p:sp>
    </p:spTree>
    <p:extLst>
      <p:ext uri="{BB962C8B-B14F-4D97-AF65-F5344CB8AC3E}">
        <p14:creationId xmlns:p14="http://schemas.microsoft.com/office/powerpoint/2010/main" val="390565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panose="02040503050201020203" pitchFamily="18" charset="0"/>
              </a:rPr>
              <a:t>College of Education</a:t>
            </a:r>
          </a:p>
        </p:txBody>
      </p:sp>
      <p:sp>
        <p:nvSpPr>
          <p:cNvPr id="5" name="TextBox 4">
            <a:extLst>
              <a:ext uri="{FF2B5EF4-FFF2-40B4-BE49-F238E27FC236}">
                <a16:creationId xmlns:a16="http://schemas.microsoft.com/office/drawing/2014/main" id="{A4E258E3-ED9F-17B6-9359-CF8286D95B57}"/>
              </a:ext>
            </a:extLst>
          </p:cNvPr>
          <p:cNvSpPr txBox="1"/>
          <p:nvPr/>
        </p:nvSpPr>
        <p:spPr>
          <a:xfrm>
            <a:off x="230123" y="1326620"/>
            <a:ext cx="10215627" cy="3693319"/>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Minion Pro" panose="02040503050201020203" pitchFamily="18" charset="0"/>
              </a:rPr>
              <a:t>To increase transparency and accessibility, the College of Education created a SharePoint intranet that is password-protected for faculty and staff. This intranet offers college, department, and program information, committee reports, and procedures that are easily accessible.</a:t>
            </a:r>
          </a:p>
          <a:p>
            <a:endParaRPr lang="en-US" sz="2600" dirty="0">
              <a:latin typeface="Minion Pro" panose="02040503050201020203" pitchFamily="18" charset="0"/>
            </a:endParaRPr>
          </a:p>
          <a:p>
            <a:pPr marL="285750" indent="-285750">
              <a:buFont typeface="Arial" panose="020B0604020202020204" pitchFamily="34" charset="0"/>
              <a:buChar char="•"/>
            </a:pPr>
            <a:r>
              <a:rPr lang="en-US" sz="2600" dirty="0">
                <a:latin typeface="Minion Pro" panose="02040503050201020203" pitchFamily="18" charset="0"/>
              </a:rPr>
              <a:t>As a commitment to the College of Education’s wellbeing and health, we requested an embedded counselor through a partnership with                  the Counseling Center. This counselor will work closely </a:t>
            </a:r>
          </a:p>
          <a:p>
            <a:r>
              <a:rPr lang="en-US" sz="2600" dirty="0">
                <a:latin typeface="Minion Pro" panose="02040503050201020203" pitchFamily="18" charset="0"/>
              </a:rPr>
              <a:t>   with students to provide needed assistance.</a:t>
            </a:r>
          </a:p>
        </p:txBody>
      </p:sp>
      <p:pic>
        <p:nvPicPr>
          <p:cNvPr id="1028" name="Picture 4" descr="University of Alabama College of Education’s cover photo">
            <a:extLst>
              <a:ext uri="{FF2B5EF4-FFF2-40B4-BE49-F238E27FC236}">
                <a16:creationId xmlns:a16="http://schemas.microsoft.com/office/drawing/2014/main" id="{8F35E34F-1942-8BE2-8776-65DA4ACDC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27506"/>
            <a:ext cx="9032488" cy="152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757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A1FFA-2B96-5C9F-107B-C58617270CCF}"/>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F48C260A-AB4B-243B-94D1-163B9F2A80DB}"/>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Logo, company name">
            <a:extLst>
              <a:ext uri="{FF2B5EF4-FFF2-40B4-BE49-F238E27FC236}">
                <a16:creationId xmlns:a16="http://schemas.microsoft.com/office/drawing/2014/main" id="{A7142028-CB90-70CE-CC56-88CAEDBFF462}"/>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566EED24-5B34-A41C-07C1-9544EC40DFD8}"/>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panose="02040503050201020203" pitchFamily="18" charset="0"/>
              </a:rPr>
              <a:t>College of Education(2)</a:t>
            </a:r>
          </a:p>
        </p:txBody>
      </p:sp>
      <p:sp>
        <p:nvSpPr>
          <p:cNvPr id="5" name="TextBox 4">
            <a:extLst>
              <a:ext uri="{FF2B5EF4-FFF2-40B4-BE49-F238E27FC236}">
                <a16:creationId xmlns:a16="http://schemas.microsoft.com/office/drawing/2014/main" id="{93F313F0-2A8E-F1B0-EC5E-07BBEA025B85}"/>
              </a:ext>
            </a:extLst>
          </p:cNvPr>
          <p:cNvSpPr txBox="1"/>
          <p:nvPr/>
        </p:nvSpPr>
        <p:spPr>
          <a:xfrm>
            <a:off x="1027051" y="1227002"/>
            <a:ext cx="8872599" cy="4893647"/>
          </a:xfrm>
          <a:prstGeom prst="rect">
            <a:avLst/>
          </a:prstGeom>
          <a:noFill/>
        </p:spPr>
        <p:txBody>
          <a:bodyPr wrap="square" rtlCol="0">
            <a:spAutoFit/>
          </a:bodyPr>
          <a:lstStyle/>
          <a:p>
            <a:pPr marL="285750" lvl="0" indent="-285750">
              <a:buFont typeface="Arial" panose="020B0604020202020204" pitchFamily="34" charset="0"/>
              <a:buChar char="•"/>
              <a:defRPr/>
            </a:pPr>
            <a:r>
              <a:rPr lang="en-US" sz="2400" dirty="0">
                <a:solidFill>
                  <a:prstClr val="black"/>
                </a:solidFill>
                <a:latin typeface="Minion Pro" panose="02040503050201020203" pitchFamily="18" charset="0"/>
              </a:rPr>
              <a:t>Three of the five departments underwent a self-study analysis for their Annual Program Review (APR). An APR evaluates the impact, effectiveness and efficiencies across the college, department, administration, student services, and student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285750" lvl="0" indent="-285750">
              <a:buFont typeface="Arial" panose="020B0604020202020204" pitchFamily="34" charset="0"/>
              <a:buChar char="•"/>
              <a:defRPr/>
            </a:pPr>
            <a:r>
              <a:rPr lang="en-US" sz="2400" dirty="0">
                <a:solidFill>
                  <a:prstClr val="black"/>
                </a:solidFill>
                <a:latin typeface="Minion Pro" panose="02040503050201020203" pitchFamily="18" charset="0"/>
              </a:rPr>
              <a:t>The assessment team ushered in a new assessment process in AY 2025-2026. This streamlined process offers more meaningful and streamlined data for COE programs to report.</a:t>
            </a:r>
          </a:p>
          <a:p>
            <a:pPr marL="285750" lvl="0" indent="-285750">
              <a:buFont typeface="Arial" panose="020B0604020202020204" pitchFamily="34" charset="0"/>
              <a:buChar char="•"/>
              <a:defRPr/>
            </a:pPr>
            <a:endParaRPr lang="en-US" sz="2400" dirty="0">
              <a:solidFill>
                <a:prstClr val="black"/>
              </a:solidFill>
              <a:latin typeface="Minion Pro" panose="02040503050201020203" pitchFamily="18" charset="0"/>
            </a:endParaRPr>
          </a:p>
          <a:p>
            <a:pPr marL="285750" lvl="0" indent="-285750">
              <a:buFont typeface="Arial" panose="020B0604020202020204" pitchFamily="34" charset="0"/>
              <a:buChar char="•"/>
              <a:defRPr/>
            </a:pPr>
            <a:r>
              <a:rPr lang="en-US" sz="2400" dirty="0">
                <a:solidFill>
                  <a:prstClr val="black"/>
                </a:solidFill>
                <a:latin typeface="Minion Pro" panose="02040503050201020203" pitchFamily="18" charset="0"/>
              </a:rPr>
              <a:t>In 2025, the COE implemented revisions that were made to the    Renewable Contract Faculty Guidelines. These changes                     reflected greater alignment with faculty expectations and                   enhanced clarity and transparency for the promotion process.</a:t>
            </a:r>
          </a:p>
        </p:txBody>
      </p:sp>
      <p:pic>
        <p:nvPicPr>
          <p:cNvPr id="1026" name="Picture 2" descr="Color Reviews Thin Line Icons Set Vector 9742734 Vector Art at Vecteezy">
            <a:extLst>
              <a:ext uri="{FF2B5EF4-FFF2-40B4-BE49-F238E27FC236}">
                <a16:creationId xmlns:a16="http://schemas.microsoft.com/office/drawing/2014/main" id="{351C212E-464E-F3CF-7AF4-0C7ED720FDE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7245" b="91429" l="27143" r="43061">
                        <a14:foregroundMark x1="42245" y1="79898" x2="42245" y2="79898"/>
                        <a14:foregroundMark x1="43061" y1="79796" x2="43061" y2="79796"/>
                      </a14:backgroundRemoval>
                    </a14:imgEffect>
                  </a14:imgLayer>
                </a14:imgProps>
              </a:ext>
              <a:ext uri="{28A0092B-C50C-407E-A947-70E740481C1C}">
                <a14:useLocalDpi xmlns:a14="http://schemas.microsoft.com/office/drawing/2010/main" val="0"/>
              </a:ext>
            </a:extLst>
          </a:blip>
          <a:srcRect l="25368" t="75571" r="56031" b="6738"/>
          <a:stretch>
            <a:fillRect/>
          </a:stretch>
        </p:blipFill>
        <p:spPr bwMode="auto">
          <a:xfrm>
            <a:off x="54121" y="4766585"/>
            <a:ext cx="1205347" cy="11463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olor Reviews Thin Line Icons Set Vector 9742734 Vector Art at Vecteezy">
            <a:extLst>
              <a:ext uri="{FF2B5EF4-FFF2-40B4-BE49-F238E27FC236}">
                <a16:creationId xmlns:a16="http://schemas.microsoft.com/office/drawing/2014/main" id="{E0495090-03C7-3B96-A549-BC8BB092A0E6}"/>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0204" b="55102" l="41837" r="59082">
                        <a14:foregroundMark x1="58469" y1="52449" x2="58469" y2="52449"/>
                        <a14:foregroundMark x1="59082" y1="52857" x2="59082" y2="52857"/>
                      </a14:backgroundRemoval>
                    </a14:imgEffect>
                  </a14:imgLayer>
                </a14:imgProps>
              </a:ext>
              <a:ext uri="{28A0092B-C50C-407E-A947-70E740481C1C}">
                <a14:useLocalDpi xmlns:a14="http://schemas.microsoft.com/office/drawing/2010/main" val="0"/>
              </a:ext>
            </a:extLst>
          </a:blip>
          <a:srcRect l="39864" t="38532" r="39480" b="42862"/>
          <a:stretch>
            <a:fillRect/>
          </a:stretch>
        </p:blipFill>
        <p:spPr bwMode="auto">
          <a:xfrm>
            <a:off x="35256" y="1326620"/>
            <a:ext cx="1199486" cy="10804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lor Reviews Thin Line Icons Set Vector 9742734 Vector Art at Vecteezy">
            <a:extLst>
              <a:ext uri="{FF2B5EF4-FFF2-40B4-BE49-F238E27FC236}">
                <a16:creationId xmlns:a16="http://schemas.microsoft.com/office/drawing/2014/main" id="{A24591EA-1753-6FB3-58E4-1DC3D78E7799}"/>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22245" b="36327" l="69898" r="91633">
                        <a14:foregroundMark x1="69898" y1="22245" x2="69898" y2="22245"/>
                        <a14:foregroundMark x1="77143" y1="22449" x2="77143" y2="22449"/>
                      </a14:backgroundRemoval>
                    </a14:imgEffect>
                  </a14:imgLayer>
                </a14:imgProps>
              </a:ext>
              <a:ext uri="{28A0092B-C50C-407E-A947-70E740481C1C}">
                <a14:useLocalDpi xmlns:a14="http://schemas.microsoft.com/office/drawing/2010/main" val="0"/>
              </a:ext>
            </a:extLst>
          </a:blip>
          <a:srcRect l="75248" t="24250" r="6541" b="62287"/>
          <a:stretch>
            <a:fillRect/>
          </a:stretch>
        </p:blipFill>
        <p:spPr bwMode="auto">
          <a:xfrm>
            <a:off x="10531" y="3125176"/>
            <a:ext cx="1248937" cy="92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113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blipFill dpi="0" rotWithShape="1">
            <a:blip r:embed="rId3">
              <a:alphaModFix amt="50000"/>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normAutofit fontScale="90000"/>
          </a:bodyPr>
          <a:lstStyle/>
          <a:p>
            <a:pPr algn="ctr"/>
            <a:r>
              <a:rPr lang="en-US" sz="4800" b="1" spc="600" dirty="0">
                <a:solidFill>
                  <a:srgbClr val="9E1B32"/>
                </a:solidFill>
                <a:latin typeface="Minion Pro" panose="02040503050201020203" pitchFamily="18" charset="0"/>
              </a:rPr>
              <a:t>Culverhouse College of Business</a:t>
            </a:r>
          </a:p>
        </p:txBody>
      </p:sp>
      <p:sp>
        <p:nvSpPr>
          <p:cNvPr id="5" name="TextBox 4">
            <a:extLst>
              <a:ext uri="{FF2B5EF4-FFF2-40B4-BE49-F238E27FC236}">
                <a16:creationId xmlns:a16="http://schemas.microsoft.com/office/drawing/2014/main" id="{A4E258E3-ED9F-17B6-9359-CF8286D95B57}"/>
              </a:ext>
            </a:extLst>
          </p:cNvPr>
          <p:cNvSpPr txBox="1"/>
          <p:nvPr/>
        </p:nvSpPr>
        <p:spPr>
          <a:xfrm>
            <a:off x="423671" y="1275290"/>
            <a:ext cx="9657901"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pitchFamily="18" charset="0"/>
              </a:rPr>
              <a:t>A task force examined teaching rigor/grade inflation at the college level and created standardized reports and data visualizations to help faculty understand their relative contributions.</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Our PhD task force is in the final steps of consolidating degree programs to ensure long-term viability.</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The college is in the middle of a project to revamp how           we assess research quality and productivity.</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We developed a new college brand-positioning statement. </a:t>
            </a:r>
          </a:p>
        </p:txBody>
      </p:sp>
    </p:spTree>
    <p:extLst>
      <p:ext uri="{BB962C8B-B14F-4D97-AF65-F5344CB8AC3E}">
        <p14:creationId xmlns:p14="http://schemas.microsoft.com/office/powerpoint/2010/main" val="710980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4"/>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normAutofit fontScale="90000"/>
          </a:bodyPr>
          <a:lstStyle/>
          <a:p>
            <a:pPr algn="ctr"/>
            <a:r>
              <a:rPr lang="en-US" sz="4800" b="1" spc="600" dirty="0">
                <a:solidFill>
                  <a:srgbClr val="9E1B32"/>
                </a:solidFill>
                <a:latin typeface="Minion Pro" panose="02040503050201020203" pitchFamily="18" charset="0"/>
              </a:rPr>
              <a:t>Compliance, Ethics, and Regulatory Affairs</a:t>
            </a:r>
          </a:p>
        </p:txBody>
      </p:sp>
      <p:sp>
        <p:nvSpPr>
          <p:cNvPr id="5" name="TextBox 4">
            <a:extLst>
              <a:ext uri="{FF2B5EF4-FFF2-40B4-BE49-F238E27FC236}">
                <a16:creationId xmlns:a16="http://schemas.microsoft.com/office/drawing/2014/main" id="{A4E258E3-ED9F-17B6-9359-CF8286D95B57}"/>
              </a:ext>
            </a:extLst>
          </p:cNvPr>
          <p:cNvSpPr txBox="1"/>
          <p:nvPr/>
        </p:nvSpPr>
        <p:spPr>
          <a:xfrm>
            <a:off x="423671" y="1440208"/>
            <a:ext cx="10515600" cy="4955203"/>
          </a:xfrm>
          <a:prstGeom prst="rect">
            <a:avLst/>
          </a:prstGeom>
          <a:noFill/>
        </p:spPr>
        <p:txBody>
          <a:bodyPr wrap="square" rtlCol="0">
            <a:spAutoFit/>
          </a:bodyPr>
          <a:lstStyle/>
          <a:p>
            <a:pPr marL="285750" indent="-285750">
              <a:buFont typeface="Arial" panose="020B0604020202020204" pitchFamily="34" charset="0"/>
              <a:buChar char="•"/>
            </a:pPr>
            <a:r>
              <a:rPr lang="en-US" sz="2600" b="1" dirty="0">
                <a:latin typeface="Minion Pro" panose="02040503050201020203" pitchFamily="18" charset="0"/>
              </a:rPr>
              <a:t>Automated training assignments </a:t>
            </a:r>
            <a:r>
              <a:rPr lang="en-US" sz="2600" dirty="0">
                <a:latin typeface="Minion Pro" panose="02040503050201020203" pitchFamily="18" charset="0"/>
              </a:rPr>
              <a:t>for Youth Program staff, </a:t>
            </a:r>
          </a:p>
          <a:p>
            <a:r>
              <a:rPr lang="en-US" sz="2600" dirty="0">
                <a:latin typeface="Minion Pro" panose="02040503050201020203" pitchFamily="18" charset="0"/>
              </a:rPr>
              <a:t>    simplifying processes for learners.</a:t>
            </a:r>
          </a:p>
          <a:p>
            <a:pPr marL="285750" indent="-285750">
              <a:buFont typeface="Arial" panose="020B0604020202020204" pitchFamily="34" charset="0"/>
              <a:buChar char="•"/>
            </a:pPr>
            <a:endParaRPr lang="en-US" sz="1600" dirty="0">
              <a:latin typeface="Minion Pro" panose="02040503050201020203" pitchFamily="18" charset="0"/>
            </a:endParaRPr>
          </a:p>
          <a:p>
            <a:pPr marL="285750" indent="-285750">
              <a:buFont typeface="Arial" panose="020B0604020202020204" pitchFamily="34" charset="0"/>
              <a:buChar char="•"/>
            </a:pPr>
            <a:r>
              <a:rPr lang="en-US" sz="2600" b="1" dirty="0">
                <a:latin typeface="Minion Pro" panose="02040503050201020203" pitchFamily="18" charset="0"/>
              </a:rPr>
              <a:t>Updated compliance training processes </a:t>
            </a:r>
            <a:r>
              <a:rPr lang="en-US" sz="2600" dirty="0">
                <a:latin typeface="Minion Pro" panose="02040503050201020203" pitchFamily="18" charset="0"/>
              </a:rPr>
              <a:t>to ensure courses are </a:t>
            </a:r>
          </a:p>
          <a:p>
            <a:r>
              <a:rPr lang="en-US" sz="2600" dirty="0">
                <a:latin typeface="Minion Pro" panose="02040503050201020203" pitchFamily="18" charset="0"/>
              </a:rPr>
              <a:t>    completed in the correct order and improved transparency for learners.</a:t>
            </a:r>
          </a:p>
          <a:p>
            <a:pPr marL="285750" indent="-285750">
              <a:buFont typeface="Arial" panose="020B0604020202020204" pitchFamily="34" charset="0"/>
              <a:buChar char="•"/>
            </a:pPr>
            <a:endParaRPr lang="en-US" sz="1200" dirty="0">
              <a:latin typeface="Minion Pro" panose="02040503050201020203" pitchFamily="18" charset="0"/>
            </a:endParaRPr>
          </a:p>
          <a:p>
            <a:pPr marL="285750" indent="-285750">
              <a:buFont typeface="Arial" panose="020B0604020202020204" pitchFamily="34" charset="0"/>
              <a:buChar char="•"/>
            </a:pPr>
            <a:r>
              <a:rPr lang="en-US" sz="2600" dirty="0">
                <a:latin typeface="Minion Pro" panose="02040503050201020203" pitchFamily="18" charset="0"/>
              </a:rPr>
              <a:t>Partnering with Research to implement a </a:t>
            </a:r>
            <a:r>
              <a:rPr lang="en-US" sz="2600" b="1" dirty="0">
                <a:latin typeface="Minion Pro" panose="02040503050201020203" pitchFamily="18" charset="0"/>
              </a:rPr>
              <a:t>new shared </a:t>
            </a:r>
            <a:br>
              <a:rPr lang="en-US" sz="2600" b="1" dirty="0">
                <a:latin typeface="Minion Pro" panose="02040503050201020203" pitchFamily="18" charset="0"/>
              </a:rPr>
            </a:br>
            <a:r>
              <a:rPr lang="en-US" sz="2600" b="1" dirty="0">
                <a:latin typeface="Minion Pro" panose="02040503050201020203" pitchFamily="18" charset="0"/>
              </a:rPr>
              <a:t>Conflict of Interest Disclosure Platform</a:t>
            </a:r>
            <a:r>
              <a:rPr lang="en-US" sz="2600" dirty="0">
                <a:latin typeface="Minion Pro" panose="02040503050201020203" pitchFamily="18" charset="0"/>
              </a:rPr>
              <a:t>, removing </a:t>
            </a:r>
            <a:br>
              <a:rPr lang="en-US" sz="2600" dirty="0">
                <a:latin typeface="Minion Pro" panose="02040503050201020203" pitchFamily="18" charset="0"/>
              </a:rPr>
            </a:br>
            <a:r>
              <a:rPr lang="en-US" sz="2600" dirty="0">
                <a:latin typeface="Minion Pro" panose="02040503050201020203" pitchFamily="18" charset="0"/>
              </a:rPr>
              <a:t>redundancy.</a:t>
            </a:r>
          </a:p>
          <a:p>
            <a:pPr marL="285750" indent="-285750">
              <a:buFont typeface="Arial" panose="020B0604020202020204" pitchFamily="34" charset="0"/>
              <a:buChar char="•"/>
            </a:pPr>
            <a:endParaRPr lang="en-US" sz="1600" dirty="0">
              <a:latin typeface="Minion Pro" panose="02040503050201020203" pitchFamily="18" charset="0"/>
            </a:endParaRPr>
          </a:p>
          <a:p>
            <a:pPr marL="285750" indent="-285750">
              <a:buFont typeface="Arial" panose="020B0604020202020204" pitchFamily="34" charset="0"/>
              <a:buChar char="•"/>
            </a:pPr>
            <a:r>
              <a:rPr lang="en-US" sz="2600" dirty="0">
                <a:latin typeface="Minion Pro" panose="02040503050201020203" pitchFamily="18" charset="0"/>
              </a:rPr>
              <a:t>Challenged campus to put their </a:t>
            </a:r>
            <a:r>
              <a:rPr lang="en-US" sz="2600" b="1" dirty="0">
                <a:latin typeface="Minion Pro" panose="02040503050201020203" pitchFamily="18" charset="0"/>
              </a:rPr>
              <a:t>ethics knowledge </a:t>
            </a:r>
          </a:p>
          <a:p>
            <a:r>
              <a:rPr lang="en-US" sz="2600" b="1" dirty="0">
                <a:latin typeface="Minion Pro" panose="02040503050201020203" pitchFamily="18" charset="0"/>
              </a:rPr>
              <a:t>    to work</a:t>
            </a:r>
            <a:r>
              <a:rPr lang="en-US" sz="2600" dirty="0">
                <a:latin typeface="Minion Pro" panose="02040503050201020203" pitchFamily="18" charset="0"/>
              </a:rPr>
              <a:t>, and helped promote ethics training </a:t>
            </a:r>
          </a:p>
          <a:p>
            <a:r>
              <a:rPr lang="en-US" sz="2600" dirty="0">
                <a:latin typeface="Minion Pro" panose="02040503050201020203" pitchFamily="18" charset="0"/>
              </a:rPr>
              <a:t>    provided by other departments.</a:t>
            </a:r>
          </a:p>
        </p:txBody>
      </p:sp>
      <p:pic>
        <p:nvPicPr>
          <p:cNvPr id="2" name="Picture 1">
            <a:extLst>
              <a:ext uri="{FF2B5EF4-FFF2-40B4-BE49-F238E27FC236}">
                <a16:creationId xmlns:a16="http://schemas.microsoft.com/office/drawing/2014/main" id="{D1150BE5-C088-895D-07A2-D61D3C56BC19}"/>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8519" y1="43611" x2="47315" y2="45093"/>
                        <a14:foregroundMark x1="33611" y1="43796" x2="36852" y2="46019"/>
                        <a14:foregroundMark x1="49537" y1="43889" x2="47593" y2="46296"/>
                        <a14:foregroundMark x1="52037" y1="43889" x2="52870" y2="47130"/>
                        <a14:foregroundMark x1="60370" y1="44907" x2="63704" y2="49444"/>
                      </a14:backgroundRemoval>
                    </a14:imgEffect>
                  </a14:imgLayer>
                </a14:imgProps>
              </a:ext>
            </a:extLst>
          </a:blip>
          <a:srcRect l="15172" t="26723" r="17567" b="26314"/>
          <a:stretch>
            <a:fillRect/>
          </a:stretch>
        </p:blipFill>
        <p:spPr>
          <a:xfrm>
            <a:off x="7108788" y="5335929"/>
            <a:ext cx="1894624" cy="1380903"/>
          </a:xfrm>
          <a:prstGeom prst="rect">
            <a:avLst/>
          </a:prstGeom>
        </p:spPr>
      </p:pic>
      <p:pic>
        <p:nvPicPr>
          <p:cNvPr id="6" name="Picture 5">
            <a:extLst>
              <a:ext uri="{FF2B5EF4-FFF2-40B4-BE49-F238E27FC236}">
                <a16:creationId xmlns:a16="http://schemas.microsoft.com/office/drawing/2014/main" id="{C04637E5-382E-79C2-D117-04B0B376DD7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459469" y="926764"/>
            <a:ext cx="2502408" cy="1648603"/>
          </a:xfrm>
          <a:prstGeom prst="rect">
            <a:avLst/>
          </a:prstGeom>
        </p:spPr>
      </p:pic>
    </p:spTree>
    <p:custDataLst>
      <p:tags r:id="rId1"/>
    </p:custDataLst>
    <p:extLst>
      <p:ext uri="{BB962C8B-B14F-4D97-AF65-F5344CB8AC3E}">
        <p14:creationId xmlns:p14="http://schemas.microsoft.com/office/powerpoint/2010/main" val="2453633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02F9F-A4B8-F262-BB9D-439A5ABC0163}"/>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017FAD04-3DB6-C211-A424-6B659C7DCF3D}"/>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Logo, company name">
            <a:extLst>
              <a:ext uri="{FF2B5EF4-FFF2-40B4-BE49-F238E27FC236}">
                <a16:creationId xmlns:a16="http://schemas.microsoft.com/office/drawing/2014/main" id="{490D9506-2B2C-A132-7699-F07ECC3C1055}"/>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104365AB-30F1-AF79-1D60-EAE88CA1AB09}"/>
              </a:ext>
            </a:extLst>
          </p:cNvPr>
          <p:cNvSpPr>
            <a:spLocks noGrp="1"/>
          </p:cNvSpPr>
          <p:nvPr>
            <p:ph type="title"/>
          </p:nvPr>
        </p:nvSpPr>
        <p:spPr>
          <a:xfrm>
            <a:off x="838200" y="1057"/>
            <a:ext cx="10515600" cy="1325563"/>
          </a:xfrm>
        </p:spPr>
        <p:txBody>
          <a:bodyPr>
            <a:normAutofit/>
          </a:bodyPr>
          <a:lstStyle/>
          <a:p>
            <a:pPr algn="ctr"/>
            <a:r>
              <a:rPr lang="en-US" sz="4800" b="1" spc="600" dirty="0">
                <a:solidFill>
                  <a:srgbClr val="9E1B32"/>
                </a:solidFill>
                <a:latin typeface="Minion Pro" panose="02040503050201020203" pitchFamily="18" charset="0"/>
              </a:rPr>
              <a:t>Engineering</a:t>
            </a:r>
          </a:p>
        </p:txBody>
      </p:sp>
      <p:sp>
        <p:nvSpPr>
          <p:cNvPr id="5" name="TextBox 4">
            <a:extLst>
              <a:ext uri="{FF2B5EF4-FFF2-40B4-BE49-F238E27FC236}">
                <a16:creationId xmlns:a16="http://schemas.microsoft.com/office/drawing/2014/main" id="{FF15FB98-2E97-5DB6-01B1-5A974F73F986}"/>
              </a:ext>
            </a:extLst>
          </p:cNvPr>
          <p:cNvSpPr txBox="1"/>
          <p:nvPr/>
        </p:nvSpPr>
        <p:spPr>
          <a:xfrm>
            <a:off x="1598135" y="1184042"/>
            <a:ext cx="7590316" cy="3970318"/>
          </a:xfrm>
          <a:prstGeom prst="rect">
            <a:avLst/>
          </a:prstGeom>
          <a:noFill/>
        </p:spPr>
        <p:txBody>
          <a:bodyPr wrap="square" rtlCol="0">
            <a:spAutoFit/>
          </a:bodyPr>
          <a:lstStyle/>
          <a:p>
            <a:pPr marL="285750" lvl="0" indent="-28575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U</a:t>
            </a:r>
            <a:r>
              <a:rPr lang="en-US" sz="2800" dirty="0" err="1">
                <a:solidFill>
                  <a:prstClr val="black"/>
                </a:solidFill>
                <a:latin typeface="Minion Pro" panose="02040503050201020203" pitchFamily="18" charset="0"/>
              </a:rPr>
              <a:t>pdating</a:t>
            </a:r>
            <a:r>
              <a:rPr lang="en-US" sz="2800" dirty="0">
                <a:solidFill>
                  <a:prstClr val="black"/>
                </a:solidFill>
                <a:latin typeface="Minion Pro" panose="02040503050201020203" pitchFamily="18" charset="0"/>
              </a:rPr>
              <a:t> all photos for the </a:t>
            </a:r>
            <a:r>
              <a:rPr lang="en-US" sz="2800" b="1" dirty="0">
                <a:solidFill>
                  <a:prstClr val="black"/>
                </a:solidFill>
                <a:latin typeface="Minion Pro" panose="02040503050201020203" pitchFamily="18" charset="0"/>
              </a:rPr>
              <a:t>Building Directory </a:t>
            </a:r>
            <a:r>
              <a:rPr lang="en-US" sz="2800" dirty="0">
                <a:solidFill>
                  <a:prstClr val="black"/>
                </a:solidFill>
                <a:latin typeface="Minion Pro" panose="02040503050201020203" pitchFamily="18" charset="0"/>
              </a:rPr>
              <a:t>during the summer, 2026.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Minion Pro" panose="02040503050201020203" pitchFamily="18" charset="0"/>
              </a:rPr>
              <a:t>Developing a </a:t>
            </a:r>
            <a:r>
              <a:rPr lang="en-US" sz="2800" b="1" dirty="0">
                <a:solidFill>
                  <a:prstClr val="black"/>
                </a:solidFill>
                <a:latin typeface="Minion Pro" panose="02040503050201020203" pitchFamily="18" charset="0"/>
              </a:rPr>
              <a:t>Safety Self-Assessment </a:t>
            </a:r>
            <a:r>
              <a:rPr lang="en-US" sz="2800" dirty="0">
                <a:solidFill>
                  <a:prstClr val="black"/>
                </a:solidFill>
                <a:latin typeface="Minion Pro" panose="02040503050201020203" pitchFamily="18" charset="0"/>
              </a:rPr>
              <a:t>to build a safety culture throughout the college.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a:solidFill>
                  <a:prstClr val="black"/>
                </a:solidFill>
                <a:latin typeface="Minion Pro" panose="02040503050201020203" pitchFamily="18" charset="0"/>
              </a:rPr>
              <a:t>COE Inventory </a:t>
            </a:r>
            <a:r>
              <a:rPr lang="en-US" sz="2800" dirty="0">
                <a:solidFill>
                  <a:prstClr val="black"/>
                </a:solidFill>
                <a:latin typeface="Minion Pro" panose="02040503050201020203" pitchFamily="18" charset="0"/>
              </a:rPr>
              <a:t>help maintain and track hazardous materials and improve inventory audits.</a:t>
            </a:r>
            <a:endPar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p:txBody>
      </p:sp>
      <p:pic>
        <p:nvPicPr>
          <p:cNvPr id="3" name="Picture 2">
            <a:extLst>
              <a:ext uri="{FF2B5EF4-FFF2-40B4-BE49-F238E27FC236}">
                <a16:creationId xmlns:a16="http://schemas.microsoft.com/office/drawing/2014/main" id="{5B57A0A7-8A81-B808-EFA5-2A3A786D05E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574357"/>
            <a:ext cx="714475" cy="609685"/>
          </a:xfrm>
          <a:prstGeom prst="rect">
            <a:avLst/>
          </a:prstGeom>
        </p:spPr>
      </p:pic>
      <p:pic>
        <p:nvPicPr>
          <p:cNvPr id="7" name="Picture 6">
            <a:extLst>
              <a:ext uri="{FF2B5EF4-FFF2-40B4-BE49-F238E27FC236}">
                <a16:creationId xmlns:a16="http://schemas.microsoft.com/office/drawing/2014/main" id="{75828FDB-C123-5BC6-11FD-C3A9E7519D5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184042"/>
            <a:ext cx="714474" cy="657317"/>
          </a:xfrm>
          <a:prstGeom prst="rect">
            <a:avLst/>
          </a:prstGeom>
        </p:spPr>
      </p:pic>
      <p:pic>
        <p:nvPicPr>
          <p:cNvPr id="9" name="Picture 8">
            <a:extLst>
              <a:ext uri="{FF2B5EF4-FFF2-40B4-BE49-F238E27FC236}">
                <a16:creationId xmlns:a16="http://schemas.microsoft.com/office/drawing/2014/main" id="{99C3787C-F91F-D755-1B02-4159AF68AE5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1793727"/>
            <a:ext cx="743054" cy="619211"/>
          </a:xfrm>
          <a:prstGeom prst="rect">
            <a:avLst/>
          </a:prstGeom>
        </p:spPr>
      </p:pic>
      <p:pic>
        <p:nvPicPr>
          <p:cNvPr id="12" name="Picture 11">
            <a:extLst>
              <a:ext uri="{FF2B5EF4-FFF2-40B4-BE49-F238E27FC236}">
                <a16:creationId xmlns:a16="http://schemas.microsoft.com/office/drawing/2014/main" id="{11E993DF-F483-2FE2-4304-F6D48507161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26" y="2412938"/>
            <a:ext cx="743054" cy="609685"/>
          </a:xfrm>
          <a:prstGeom prst="rect">
            <a:avLst/>
          </a:prstGeom>
        </p:spPr>
      </p:pic>
      <p:pic>
        <p:nvPicPr>
          <p:cNvPr id="14" name="Picture 13">
            <a:extLst>
              <a:ext uri="{FF2B5EF4-FFF2-40B4-BE49-F238E27FC236}">
                <a16:creationId xmlns:a16="http://schemas.microsoft.com/office/drawing/2014/main" id="{650FC8AD-B0D0-6954-2B6E-D42CFD6C00C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526" y="3022623"/>
            <a:ext cx="752580" cy="695422"/>
          </a:xfrm>
          <a:prstGeom prst="rect">
            <a:avLst/>
          </a:prstGeom>
        </p:spPr>
      </p:pic>
      <p:pic>
        <p:nvPicPr>
          <p:cNvPr id="17" name="Picture 16">
            <a:extLst>
              <a:ext uri="{FF2B5EF4-FFF2-40B4-BE49-F238E27FC236}">
                <a16:creationId xmlns:a16="http://schemas.microsoft.com/office/drawing/2014/main" id="{B1291C18-BBAD-9DF7-7856-AD685D6D36D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9052" y="3718045"/>
            <a:ext cx="762106" cy="685896"/>
          </a:xfrm>
          <a:prstGeom prst="rect">
            <a:avLst/>
          </a:prstGeom>
        </p:spPr>
      </p:pic>
      <p:pic>
        <p:nvPicPr>
          <p:cNvPr id="19" name="Picture 18">
            <a:extLst>
              <a:ext uri="{FF2B5EF4-FFF2-40B4-BE49-F238E27FC236}">
                <a16:creationId xmlns:a16="http://schemas.microsoft.com/office/drawing/2014/main" id="{4612798B-3D85-1663-3EC6-AF5634C135FA}"/>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7801" y="4403941"/>
            <a:ext cx="760855" cy="638264"/>
          </a:xfrm>
          <a:prstGeom prst="rect">
            <a:avLst/>
          </a:prstGeom>
        </p:spPr>
      </p:pic>
    </p:spTree>
    <p:extLst>
      <p:ext uri="{BB962C8B-B14F-4D97-AF65-F5344CB8AC3E}">
        <p14:creationId xmlns:p14="http://schemas.microsoft.com/office/powerpoint/2010/main" val="3565147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CA36F-C345-B6AA-7997-AB1166BA7867}"/>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9F5A23EC-416B-F237-5B5A-29E1C74BA787}"/>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Logo, company name">
            <a:extLst>
              <a:ext uri="{FF2B5EF4-FFF2-40B4-BE49-F238E27FC236}">
                <a16:creationId xmlns:a16="http://schemas.microsoft.com/office/drawing/2014/main" id="{5785F9C4-4A27-A1D9-0BC5-A88C1D35DC7A}"/>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9BBA124D-5FAC-8F1F-852F-14D206D301F3}"/>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panose="02040503050201020203" pitchFamily="18" charset="0"/>
              </a:rPr>
              <a:t>Graduate School</a:t>
            </a:r>
          </a:p>
        </p:txBody>
      </p:sp>
      <p:sp>
        <p:nvSpPr>
          <p:cNvPr id="5" name="TextBox 4">
            <a:extLst>
              <a:ext uri="{FF2B5EF4-FFF2-40B4-BE49-F238E27FC236}">
                <a16:creationId xmlns:a16="http://schemas.microsoft.com/office/drawing/2014/main" id="{4C836E82-07A6-86B6-5BFC-E774CAA7CBE5}"/>
              </a:ext>
            </a:extLst>
          </p:cNvPr>
          <p:cNvSpPr txBox="1"/>
          <p:nvPr/>
        </p:nvSpPr>
        <p:spPr>
          <a:xfrm>
            <a:off x="379960" y="1326620"/>
            <a:ext cx="8621295"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SLATE Enhancements improved portal for applicants to graduate school and removed manual steps.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rPr>
              <a:t>GRAD Connection Series was launched to </a:t>
            </a:r>
            <a:r>
              <a:rPr lang="en-US" sz="2800" dirty="0">
                <a:solidFill>
                  <a:prstClr val="black"/>
                </a:solidFill>
                <a:latin typeface="Minion Pro" panose="02040503050201020203" pitchFamily="18" charset="0"/>
              </a:rPr>
              <a:t>guide admitted and prospective students through their respective processes.</a:t>
            </a:r>
            <a:endPar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Minion Pro" panose="02040503050201020203" pitchFamily="18" charset="0"/>
              </a:rPr>
              <a:t>Graduate student position reclassification resulted in better alignment with responsibilities and more detailed reporting. </a:t>
            </a:r>
            <a:endParaRPr kumimoji="0" lang="en-US" sz="2800" b="0" i="0" u="none" strike="noStrike" kern="1200" cap="none" spc="0" normalizeH="0" baseline="0" noProof="0" dirty="0">
              <a:ln>
                <a:noFill/>
              </a:ln>
              <a:solidFill>
                <a:prstClr val="black"/>
              </a:solidFill>
              <a:effectLst/>
              <a:uLnTx/>
              <a:uFillTx/>
              <a:latin typeface="Minion Pro" panose="02040503050201020203" pitchFamily="18" charset="0"/>
              <a:ea typeface="+mn-ea"/>
              <a:cs typeface="+mn-cs"/>
            </a:endParaRPr>
          </a:p>
        </p:txBody>
      </p:sp>
      <p:pic>
        <p:nvPicPr>
          <p:cNvPr id="6" name="Picture 5">
            <a:extLst>
              <a:ext uri="{FF2B5EF4-FFF2-40B4-BE49-F238E27FC236}">
                <a16:creationId xmlns:a16="http://schemas.microsoft.com/office/drawing/2014/main" id="{BDAF7890-2E54-8231-B2CD-BCEBC10605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94803" y="939801"/>
            <a:ext cx="2502408" cy="1178524"/>
          </a:xfrm>
          <a:prstGeom prst="rect">
            <a:avLst/>
          </a:prstGeom>
        </p:spPr>
      </p:pic>
    </p:spTree>
    <p:extLst>
      <p:ext uri="{BB962C8B-B14F-4D97-AF65-F5344CB8AC3E}">
        <p14:creationId xmlns:p14="http://schemas.microsoft.com/office/powerpoint/2010/main" val="3472548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FE858-1BD3-31B1-126D-D4CD0FAB3C64}"/>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73B713D2-C23D-221F-40AB-295B029AD69A}"/>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ACDD991B-BC6E-66C1-3169-939A48C82AEA}"/>
              </a:ext>
            </a:extLst>
          </p:cNvPr>
          <p:cNvPicPr>
            <a:picLocks noChangeAspect="1"/>
          </p:cNvPicPr>
          <p:nvPr/>
        </p:nvPicPr>
        <p:blipFill>
          <a:blip r:embed="rId4"/>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36CEB3F9-BF93-229B-7294-F1A1E6FBAB5F}"/>
              </a:ext>
            </a:extLst>
          </p:cNvPr>
          <p:cNvSpPr>
            <a:spLocks noGrp="1"/>
          </p:cNvSpPr>
          <p:nvPr>
            <p:ph type="title"/>
          </p:nvPr>
        </p:nvSpPr>
        <p:spPr>
          <a:xfrm>
            <a:off x="838200" y="1057"/>
            <a:ext cx="10515600" cy="1325563"/>
          </a:xfrm>
        </p:spPr>
        <p:txBody>
          <a:bodyPr>
            <a:normAutofit/>
          </a:bodyPr>
          <a:lstStyle/>
          <a:p>
            <a:pPr algn="ctr"/>
            <a:r>
              <a:rPr lang="en-US" sz="4800" b="1" spc="600" dirty="0">
                <a:solidFill>
                  <a:srgbClr val="9E1B32"/>
                </a:solidFill>
                <a:latin typeface="Minion Pro" panose="02040503050201020203" pitchFamily="18" charset="0"/>
              </a:rPr>
              <a:t>Risk Management</a:t>
            </a:r>
          </a:p>
        </p:txBody>
      </p:sp>
      <p:sp>
        <p:nvSpPr>
          <p:cNvPr id="5" name="TextBox 4">
            <a:extLst>
              <a:ext uri="{FF2B5EF4-FFF2-40B4-BE49-F238E27FC236}">
                <a16:creationId xmlns:a16="http://schemas.microsoft.com/office/drawing/2014/main" id="{3186316E-63B4-D705-22F4-272199BC7AE0}"/>
              </a:ext>
            </a:extLst>
          </p:cNvPr>
          <p:cNvSpPr txBox="1"/>
          <p:nvPr/>
        </p:nvSpPr>
        <p:spPr>
          <a:xfrm>
            <a:off x="1857737" y="1630472"/>
            <a:ext cx="9342020"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Minion Pro" panose="02040503050201020203" pitchFamily="18" charset="0"/>
              </a:rPr>
              <a:t>Simplified and streamlined the </a:t>
            </a:r>
            <a:r>
              <a:rPr lang="en-US" sz="2800" b="1" dirty="0">
                <a:latin typeface="Minion Pro" panose="02040503050201020203" pitchFamily="18" charset="0"/>
              </a:rPr>
              <a:t>driver safety training process</a:t>
            </a:r>
            <a:r>
              <a:rPr lang="en-US" sz="2800" dirty="0">
                <a:latin typeface="Minion Pro" panose="02040503050201020203" pitchFamily="18" charset="0"/>
              </a:rPr>
              <a:t>, combining 3 coursed into one and automating assignments, reminders, and reporting.</a:t>
            </a:r>
          </a:p>
          <a:p>
            <a:pPr marL="285750" indent="-285750">
              <a:buFont typeface="Arial" panose="020B0604020202020204" pitchFamily="34" charset="0"/>
              <a:buChar char="•"/>
            </a:pPr>
            <a:endParaRPr lang="en-US" sz="2800" dirty="0">
              <a:latin typeface="Minion Pro" panose="02040503050201020203" pitchFamily="18" charset="0"/>
            </a:endParaRPr>
          </a:p>
          <a:p>
            <a:pPr marL="457200" indent="-457200">
              <a:buFont typeface="Arial" panose="020B0604020202020204" pitchFamily="34" charset="0"/>
              <a:buChar char="•"/>
            </a:pPr>
            <a:r>
              <a:rPr lang="en-US" sz="2800" dirty="0">
                <a:latin typeface="Minion Pro" panose="02040503050201020203" pitchFamily="18" charset="0"/>
              </a:rPr>
              <a:t>Moved </a:t>
            </a:r>
            <a:r>
              <a:rPr lang="en-US" sz="2800" b="1" dirty="0">
                <a:latin typeface="Minion Pro" panose="02040503050201020203" pitchFamily="18" charset="0"/>
              </a:rPr>
              <a:t>insurance claims </a:t>
            </a:r>
            <a:r>
              <a:rPr lang="en-US" sz="2800" dirty="0">
                <a:latin typeface="Minion Pro" panose="02040503050201020203" pitchFamily="18" charset="0"/>
              </a:rPr>
              <a:t>into SharePoint to improve collaboration within the office.</a:t>
            </a:r>
          </a:p>
        </p:txBody>
      </p:sp>
      <p:pic>
        <p:nvPicPr>
          <p:cNvPr id="2" name="Picture 1">
            <a:extLst>
              <a:ext uri="{FF2B5EF4-FFF2-40B4-BE49-F238E27FC236}">
                <a16:creationId xmlns:a16="http://schemas.microsoft.com/office/drawing/2014/main" id="{289CA5E9-09F1-A014-6A3C-80F4C4830887}"/>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5" b="99448" l="885" r="97788">
                        <a14:foregroundMark x1="15487" y1="58011" x2="15487" y2="58011"/>
                        <a14:foregroundMark x1="27434" y1="41436" x2="6637" y2="77901"/>
                        <a14:foregroundMark x1="6637" y1="77901" x2="15929" y2="61326"/>
                        <a14:foregroundMark x1="11062" y1="44751" x2="14602" y2="28177"/>
                        <a14:foregroundMark x1="10809" y1="77901" x2="12389" y2="80663"/>
                        <a14:foregroundMark x1="7965" y1="72928" x2="10809" y2="77901"/>
                        <a14:foregroundMark x1="11060" y1="77901" x2="15044" y2="76796"/>
                        <a14:foregroundMark x1="3097" y1="80110" x2="11060" y2="77901"/>
                        <a14:foregroundMark x1="1006" y1="77901" x2="885" y2="77348"/>
                        <a14:foregroundMark x1="2212" y1="83425" x2="1006" y2="77901"/>
                        <a14:foregroundMark x1="5310" y1="84530" x2="7965" y2="80110"/>
                        <a14:foregroundMark x1="15929" y1="81215" x2="15929" y2="80663"/>
                        <a14:foregroundMark x1="15929" y1="80663" x2="15044" y2="85083"/>
                        <a14:foregroundMark x1="15929" y1="89503" x2="15044" y2="83978"/>
                        <a14:foregroundMark x1="16650" y1="96685" x2="885" y2="82320"/>
                        <a14:foregroundMark x1="17257" y1="97238" x2="16650" y2="96685"/>
                        <a14:foregroundMark x1="76991" y1="46961" x2="76991" y2="46961"/>
                        <a14:foregroundMark x1="65044" y1="12155" x2="35398" y2="12155"/>
                        <a14:foregroundMark x1="35841" y1="7182" x2="60619" y2="6630"/>
                        <a14:foregroundMark x1="60619" y1="6630" x2="69027" y2="10497"/>
                        <a14:foregroundMark x1="41593" y1="4972" x2="60177" y2="4972"/>
                        <a14:foregroundMark x1="47788" y1="1657" x2="53097" y2="4420"/>
                        <a14:foregroundMark x1="37168" y1="27624" x2="37168" y2="27624"/>
                        <a14:foregroundMark x1="45575" y1="22652" x2="45575" y2="22652"/>
                        <a14:foregroundMark x1="53982" y1="22099" x2="53982" y2="22099"/>
                        <a14:foregroundMark x1="63717" y1="26519" x2="63717" y2="26519"/>
                        <a14:foregroundMark x1="73451" y1="37569" x2="85398" y2="59669"/>
                        <a14:foregroundMark x1="82301" y1="22652" x2="92035" y2="46961"/>
                        <a14:foregroundMark x1="92920" y1="35912" x2="95133" y2="69061"/>
                        <a14:foregroundMark x1="95133" y1="69061" x2="94690" y2="69061"/>
                        <a14:foregroundMark x1="96460" y1="74586" x2="93733" y2="80059"/>
                        <a14:foregroundMark x1="82510" y1="97255" x2="80531" y2="94475"/>
                        <a14:backgroundMark x1="885" y1="77901" x2="885" y2="77901"/>
                        <a14:backgroundMark x1="1327" y1="77901" x2="1327" y2="77901"/>
                        <a14:backgroundMark x1="92478" y1="97790" x2="92478" y2="97790"/>
                        <a14:backgroundMark x1="92035" y1="92818" x2="92035" y2="92818"/>
                        <a14:backgroundMark x1="15044" y1="97238" x2="15044" y2="97238"/>
                        <a14:backgroundMark x1="18142" y1="98895" x2="18142" y2="98895"/>
                        <a14:backgroundMark x1="16372" y1="97790" x2="16372" y2="97790"/>
                        <a14:backgroundMark x1="14159" y1="96685" x2="14159" y2="96685"/>
                        <a14:backgroundMark x1="97345" y1="87845" x2="97345" y2="87845"/>
                        <a14:backgroundMark x1="95133" y1="90055" x2="95133" y2="90055"/>
                        <a14:backgroundMark x1="86726" y1="97790" x2="86726" y2="98343"/>
                        <a14:backgroundMark x1="84513" y1="98343" x2="97788" y2="90608"/>
                        <a14:backgroundMark x1="84071" y1="99448" x2="84071" y2="99448"/>
                        <a14:backgroundMark x1="82743" y1="99448" x2="82743" y2="99448"/>
                        <a14:backgroundMark x1="84071" y1="99448" x2="83628" y2="99448"/>
                      </a14:backgroundRemoval>
                    </a14:imgEffect>
                  </a14:imgLayer>
                </a14:imgProps>
              </a:ext>
            </a:extLst>
          </a:blip>
          <a:stretch>
            <a:fillRect/>
          </a:stretch>
        </p:blipFill>
        <p:spPr>
          <a:xfrm>
            <a:off x="254251" y="1630472"/>
            <a:ext cx="1346547" cy="1078429"/>
          </a:xfrm>
          <a:prstGeom prst="rect">
            <a:avLst/>
          </a:prstGeom>
        </p:spPr>
      </p:pic>
      <p:pic>
        <p:nvPicPr>
          <p:cNvPr id="3" name="Picture 2">
            <a:extLst>
              <a:ext uri="{FF2B5EF4-FFF2-40B4-BE49-F238E27FC236}">
                <a16:creationId xmlns:a16="http://schemas.microsoft.com/office/drawing/2014/main" id="{A7F663B1-05E7-8C8D-0A55-960E12451147}"/>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48" b="89950" l="1508" r="97487">
                        <a14:foregroundMark x1="12563" y1="26131" x2="12563" y2="26131"/>
                        <a14:foregroundMark x1="5025" y1="27136" x2="5025" y2="27136"/>
                        <a14:foregroundMark x1="4020" y1="57286" x2="4020" y2="57286"/>
                        <a14:foregroundMark x1="2010" y1="57789" x2="2010" y2="57789"/>
                        <a14:foregroundMark x1="37688" y1="40704" x2="37688" y2="40704"/>
                        <a14:foregroundMark x1="50251" y1="34171" x2="50251" y2="34171"/>
                        <a14:foregroundMark x1="64322" y1="41206" x2="64322" y2="41206"/>
                        <a14:foregroundMark x1="51759" y1="31156" x2="51759" y2="31156"/>
                        <a14:foregroundMark x1="37688" y1="37186" x2="37688" y2="37186"/>
                        <a14:foregroundMark x1="39698" y1="39196" x2="39698" y2="39196"/>
                        <a14:foregroundMark x1="94975" y1="67839" x2="94975" y2="67839"/>
                        <a14:foregroundMark x1="91457" y1="32161" x2="91457" y2="32161"/>
                        <a14:foregroundMark x1="84925" y1="20603" x2="84925" y2="20603"/>
                        <a14:foregroundMark x1="87437" y1="18593" x2="87437" y2="18593"/>
                        <a14:foregroundMark x1="94975" y1="19598" x2="97487" y2="23618"/>
                        <a14:foregroundMark x1="93970" y1="46231" x2="96482" y2="69347"/>
                      </a14:backgroundRemoval>
                    </a14:imgEffect>
                  </a14:imgLayer>
                </a14:imgProps>
              </a:ext>
            </a:extLst>
          </a:blip>
          <a:stretch>
            <a:fillRect/>
          </a:stretch>
        </p:blipFill>
        <p:spPr>
          <a:xfrm>
            <a:off x="334480" y="3097032"/>
            <a:ext cx="1296801" cy="1296801"/>
          </a:xfrm>
          <a:prstGeom prst="rect">
            <a:avLst/>
          </a:prstGeom>
        </p:spPr>
      </p:pic>
    </p:spTree>
    <p:custDataLst>
      <p:tags r:id="rId1"/>
    </p:custDataLst>
    <p:extLst>
      <p:ext uri="{BB962C8B-B14F-4D97-AF65-F5344CB8AC3E}">
        <p14:creationId xmlns:p14="http://schemas.microsoft.com/office/powerpoint/2010/main" val="352207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normAutofit/>
          </a:bodyPr>
          <a:lstStyle/>
          <a:p>
            <a:pPr algn="ctr"/>
            <a:r>
              <a:rPr lang="en-US" sz="4800" b="1" spc="600" dirty="0">
                <a:solidFill>
                  <a:srgbClr val="9E1B32"/>
                </a:solidFill>
                <a:latin typeface="Minion Pro" panose="02040503050201020203" pitchFamily="18" charset="0"/>
              </a:rPr>
              <a:t>Environmental Health &amp; Safety</a:t>
            </a:r>
          </a:p>
        </p:txBody>
      </p:sp>
      <p:sp>
        <p:nvSpPr>
          <p:cNvPr id="5" name="TextBox 4">
            <a:extLst>
              <a:ext uri="{FF2B5EF4-FFF2-40B4-BE49-F238E27FC236}">
                <a16:creationId xmlns:a16="http://schemas.microsoft.com/office/drawing/2014/main" id="{A4E258E3-ED9F-17B6-9359-CF8286D95B57}"/>
              </a:ext>
            </a:extLst>
          </p:cNvPr>
          <p:cNvSpPr txBox="1"/>
          <p:nvPr/>
        </p:nvSpPr>
        <p:spPr>
          <a:xfrm>
            <a:off x="742950" y="1409171"/>
            <a:ext cx="850265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pitchFamily="18" charset="0"/>
              </a:rPr>
              <a:t>Standardized processes for reviewing student or departmental project demonstration/testing occurring outside of a traditional laboratory environment.</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Redesign of Capstone Village Emergency Operations Plan in collaboration with The Office of Emergency Management and Capstone Village Leadership.</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Collaboration with the Student Government Association to produce a high-visibility fire extinguisher training video</a:t>
            </a:r>
          </a:p>
        </p:txBody>
      </p:sp>
      <p:pic>
        <p:nvPicPr>
          <p:cNvPr id="2" name="Picture 1">
            <a:extLst>
              <a:ext uri="{FF2B5EF4-FFF2-40B4-BE49-F238E27FC236}">
                <a16:creationId xmlns:a16="http://schemas.microsoft.com/office/drawing/2014/main" id="{B621C232-A316-4C46-5DDE-F40A07D3C1CD}"/>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0" b="95556" l="0" r="98266">
                        <a14:foregroundMark x1="2312" y1="76111" x2="1734" y2="18333"/>
                        <a14:foregroundMark x1="1734" y1="18333" x2="31792" y2="8889"/>
                        <a14:foregroundMark x1="31792" y1="8889" x2="66474" y2="12778"/>
                        <a14:foregroundMark x1="66474" y1="12778" x2="87283" y2="31667"/>
                        <a14:foregroundMark x1="87283" y1="31667" x2="95376" y2="62222"/>
                        <a14:foregroundMark x1="95376" y1="62222" x2="75145" y2="93333"/>
                        <a14:foregroundMark x1="75145" y1="93333" x2="26590" y2="92222"/>
                        <a14:foregroundMark x1="26590" y1="92222" x2="65896" y2="94444"/>
                        <a14:foregroundMark x1="65896" y1="94444" x2="69364" y2="94444"/>
                        <a14:foregroundMark x1="32948" y1="94444" x2="15029" y2="85000"/>
                        <a14:foregroundMark x1="20809" y1="12222" x2="1734" y2="36667"/>
                        <a14:foregroundMark x1="1734" y1="36667" x2="4624" y2="71667"/>
                        <a14:foregroundMark x1="4624" y1="71667" x2="17919" y2="96667"/>
                        <a14:foregroundMark x1="17919" y1="96667" x2="21965" y2="41111"/>
                        <a14:foregroundMark x1="21965" y1="41111" x2="5780" y2="16111"/>
                        <a14:foregroundMark x1="5780" y1="16111" x2="6358" y2="93889"/>
                        <a14:foregroundMark x1="29480" y1="82778" x2="24855" y2="73889"/>
                        <a14:foregroundMark x1="24855" y1="48889" x2="25434" y2="56111"/>
                        <a14:foregroundMark x1="2312" y1="77778" x2="21965" y2="96111"/>
                        <a14:foregroundMark x1="24855" y1="31667" x2="24855" y2="27778"/>
                        <a14:foregroundMark x1="33526" y1="7778" x2="54913" y2="7778"/>
                        <a14:foregroundMark x1="35260" y1="7778" x2="45665" y2="6111"/>
                        <a14:foregroundMark x1="34682" y1="7222" x2="45087" y2="5000"/>
                        <a14:foregroundMark x1="54913" y1="47222" x2="64740" y2="35000"/>
                        <a14:foregroundMark x1="67630" y1="40000" x2="67630" y2="40000"/>
                        <a14:foregroundMark x1="55491" y1="42222" x2="83237" y2="32778"/>
                        <a14:foregroundMark x1="83237" y1="32778" x2="93642" y2="60000"/>
                        <a14:foregroundMark x1="93642" y1="60000" x2="87861" y2="75556"/>
                        <a14:foregroundMark x1="92486" y1="75000" x2="93642" y2="75556"/>
                        <a14:foregroundMark x1="94220" y1="42778" x2="94798" y2="53333"/>
                        <a14:foregroundMark x1="98266" y1="46111" x2="97688" y2="48889"/>
                      </a14:backgroundRemoval>
                    </a14:imgEffect>
                  </a14:imgLayer>
                </a14:imgProps>
              </a:ext>
            </a:extLst>
          </a:blip>
          <a:stretch>
            <a:fillRect/>
          </a:stretch>
        </p:blipFill>
        <p:spPr>
          <a:xfrm>
            <a:off x="9953471" y="1397535"/>
            <a:ext cx="1259106" cy="1310052"/>
          </a:xfrm>
          <a:prstGeom prst="rect">
            <a:avLst/>
          </a:prstGeom>
        </p:spPr>
      </p:pic>
    </p:spTree>
    <p:extLst>
      <p:ext uri="{BB962C8B-B14F-4D97-AF65-F5344CB8AC3E}">
        <p14:creationId xmlns:p14="http://schemas.microsoft.com/office/powerpoint/2010/main" val="2414718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
            <a:extLst>
              <a:ext uri="{FF2B5EF4-FFF2-40B4-BE49-F238E27FC236}">
                <a16:creationId xmlns:a16="http://schemas.microsoft.com/office/drawing/2014/main" id="{8AC4776E-D5A5-43FB-FCB8-B38D67B2E0A6}"/>
              </a:ext>
            </a:extLst>
          </p:cNvPr>
          <p:cNvPicPr>
            <a:picLocks noChangeAspect="1"/>
          </p:cNvPicPr>
          <p:nvPr/>
        </p:nvPicPr>
        <p:blipFill>
          <a:blip r:embed="rId2"/>
          <a:stretch>
            <a:fillRect/>
          </a:stretch>
        </p:blipFill>
        <p:spPr>
          <a:xfrm>
            <a:off x="9294601" y="4393833"/>
            <a:ext cx="2667276" cy="2001578"/>
          </a:xfrm>
          <a:prstGeom prst="rect">
            <a:avLst/>
          </a:prstGeom>
        </p:spPr>
      </p:pic>
      <p:sp>
        <p:nvSpPr>
          <p:cNvPr id="6" name="TextBox 5">
            <a:extLst>
              <a:ext uri="{FF2B5EF4-FFF2-40B4-BE49-F238E27FC236}">
                <a16:creationId xmlns:a16="http://schemas.microsoft.com/office/drawing/2014/main" id="{56A0A223-3904-9D66-FE4C-B2334B08F500}"/>
              </a:ext>
            </a:extLst>
          </p:cNvPr>
          <p:cNvSpPr txBox="1"/>
          <p:nvPr/>
        </p:nvSpPr>
        <p:spPr>
          <a:xfrm>
            <a:off x="793750" y="1956540"/>
            <a:ext cx="83312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pitchFamily="18" charset="0"/>
              </a:rPr>
              <a:t>Lab Inspection expansion to meet the demands of </a:t>
            </a:r>
          </a:p>
          <a:p>
            <a:r>
              <a:rPr lang="en-US" sz="2800" dirty="0">
                <a:latin typeface="Minion Pro" panose="02040503050201020203" pitchFamily="18" charset="0"/>
              </a:rPr>
              <a:t>   campus &amp; research growth.</a:t>
            </a:r>
          </a:p>
          <a:p>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Upgrades to the UA Fire Alarm System network.</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Outside Vendor Catering Program: Automation of processes and transition from the Office of Risk Management.</a:t>
            </a:r>
          </a:p>
        </p:txBody>
      </p:sp>
      <p:sp>
        <p:nvSpPr>
          <p:cNvPr id="3" name="Title 3">
            <a:extLst>
              <a:ext uri="{FF2B5EF4-FFF2-40B4-BE49-F238E27FC236}">
                <a16:creationId xmlns:a16="http://schemas.microsoft.com/office/drawing/2014/main" id="{B7DB3E6F-5B41-C8D2-F98A-EDDE1F241474}"/>
              </a:ext>
            </a:extLst>
          </p:cNvPr>
          <p:cNvSpPr txBox="1">
            <a:spLocks noGrp="1"/>
          </p:cNvSpPr>
          <p:nvPr>
            <p:ph type="title" idx="4294967295"/>
          </p:nvPr>
        </p:nvSpPr>
        <p:spPr>
          <a:xfrm>
            <a:off x="704850" y="1057"/>
            <a:ext cx="1076325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Environmental Health &amp; Safety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In Progress</a:t>
            </a:r>
          </a:p>
        </p:txBody>
      </p:sp>
      <p:pic>
        <p:nvPicPr>
          <p:cNvPr id="7" name="Picture 7" descr="Process, streamlining, workflow, optimization, improvement, procedure ...">
            <a:extLst>
              <a:ext uri="{FF2B5EF4-FFF2-40B4-BE49-F238E27FC236}">
                <a16:creationId xmlns:a16="http://schemas.microsoft.com/office/drawing/2014/main" id="{7BC46DDE-8537-34EF-C19E-721F42366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40949" y="1606916"/>
            <a:ext cx="1714501" cy="171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68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D3C26-8565-C44E-2FAD-8569F33BA909}"/>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F24CFB51-0261-A6CC-DB02-096592174AFB}"/>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3FEB99E6-B9E9-5E37-4BFF-C3879D4B784E}"/>
              </a:ext>
            </a:extLst>
          </p:cNvPr>
          <p:cNvPicPr>
            <a:picLocks noChangeAspect="1"/>
          </p:cNvPicPr>
          <p:nvPr/>
        </p:nvPicPr>
        <p:blipFill>
          <a:blip r:embed="rId4"/>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5F19F1ED-9C6F-C340-B95E-7D003CE49D67}"/>
              </a:ext>
            </a:extLst>
          </p:cNvPr>
          <p:cNvSpPr>
            <a:spLocks noGrp="1"/>
          </p:cNvSpPr>
          <p:nvPr>
            <p:ph type="title"/>
          </p:nvPr>
        </p:nvSpPr>
        <p:spPr>
          <a:xfrm>
            <a:off x="838200" y="205900"/>
            <a:ext cx="10515600" cy="1325563"/>
          </a:xfrm>
        </p:spPr>
        <p:txBody>
          <a:bodyPr>
            <a:normAutofit/>
          </a:bodyPr>
          <a:lstStyle/>
          <a:p>
            <a:pPr algn="ctr"/>
            <a:r>
              <a:rPr lang="en-US" sz="4800" b="1" spc="600" dirty="0">
                <a:solidFill>
                  <a:srgbClr val="9E1B32"/>
                </a:solidFill>
                <a:latin typeface="Minion Pro" panose="02040503050201020203" pitchFamily="18" charset="0"/>
              </a:rPr>
              <a:t>Capstone Convergence</a:t>
            </a:r>
          </a:p>
        </p:txBody>
      </p:sp>
      <p:sp>
        <p:nvSpPr>
          <p:cNvPr id="5" name="TextBox 4">
            <a:extLst>
              <a:ext uri="{FF2B5EF4-FFF2-40B4-BE49-F238E27FC236}">
                <a16:creationId xmlns:a16="http://schemas.microsoft.com/office/drawing/2014/main" id="{05247264-3FA5-ECD5-B646-EF9E02DA70A3}"/>
              </a:ext>
            </a:extLst>
          </p:cNvPr>
          <p:cNvSpPr txBox="1"/>
          <p:nvPr/>
        </p:nvSpPr>
        <p:spPr>
          <a:xfrm>
            <a:off x="364547" y="1641730"/>
            <a:ext cx="11285729" cy="4893647"/>
          </a:xfrm>
          <a:prstGeom prst="rect">
            <a:avLst/>
          </a:prstGeom>
          <a:noFill/>
        </p:spPr>
        <p:txBody>
          <a:bodyPr wrap="square" rtlCol="0">
            <a:spAutoFit/>
          </a:bodyPr>
          <a:lstStyle/>
          <a:p>
            <a:r>
              <a:rPr lang="en-US" sz="2600" dirty="0">
                <a:latin typeface="Minion Pro" panose="02040503050201020203" pitchFamily="18" charset="0"/>
              </a:rPr>
              <a:t>UA recently began a two-year project to modernize enterprise systems for Finance, Human Resources, and Research Administration. These systems will be supported by upgraded infrastructure for reporting, identity management, and application integration. </a:t>
            </a:r>
          </a:p>
          <a:p>
            <a:endParaRPr lang="en-US" sz="2600" dirty="0">
              <a:latin typeface="Minion Pro" panose="02040503050201020203" pitchFamily="18" charset="0"/>
            </a:endParaRPr>
          </a:p>
          <a:p>
            <a:r>
              <a:rPr lang="en-US" sz="2600" dirty="0">
                <a:latin typeface="Minion Pro" panose="02040503050201020203" pitchFamily="18" charset="0"/>
              </a:rPr>
              <a:t>A few highlights:</a:t>
            </a:r>
          </a:p>
          <a:p>
            <a:pPr marL="285750" indent="-285750">
              <a:buFont typeface="Arial" panose="020B0604020202020204" pitchFamily="34" charset="0"/>
              <a:buChar char="•"/>
            </a:pPr>
            <a:r>
              <a:rPr lang="en-US" sz="2600" dirty="0">
                <a:latin typeface="Minion Pro" panose="02040503050201020203" pitchFamily="18" charset="0"/>
              </a:rPr>
              <a:t>Watch for a new Single Sign On Portal in May.</a:t>
            </a:r>
          </a:p>
          <a:p>
            <a:pPr marL="285750" indent="-285750">
              <a:buFont typeface="Arial" panose="020B0604020202020204" pitchFamily="34" charset="0"/>
              <a:buChar char="•"/>
            </a:pPr>
            <a:r>
              <a:rPr lang="en-US" sz="2600" dirty="0">
                <a:latin typeface="Minion Pro" panose="02040503050201020203" pitchFamily="18" charset="0"/>
              </a:rPr>
              <a:t>A new dual-factor authentication system is coming this fall.</a:t>
            </a:r>
          </a:p>
          <a:p>
            <a:pPr marL="285750" indent="-285750">
              <a:buFont typeface="Arial" panose="020B0604020202020204" pitchFamily="34" charset="0"/>
              <a:buChar char="•"/>
            </a:pPr>
            <a:r>
              <a:rPr lang="en-US" sz="2600" dirty="0">
                <a:latin typeface="Minion Pro" panose="02040503050201020203" pitchFamily="18" charset="0"/>
              </a:rPr>
              <a:t>Research and Compliance Conflict of Interest disclosure </a:t>
            </a:r>
            <a:br>
              <a:rPr lang="en-US" sz="2600" dirty="0">
                <a:latin typeface="Minion Pro" panose="02040503050201020203" pitchFamily="18" charset="0"/>
              </a:rPr>
            </a:br>
            <a:r>
              <a:rPr lang="en-US" sz="2600" dirty="0">
                <a:latin typeface="Minion Pro" panose="02040503050201020203" pitchFamily="18" charset="0"/>
              </a:rPr>
              <a:t>processes will be consolidated in September.</a:t>
            </a:r>
          </a:p>
          <a:p>
            <a:pPr marL="285750" indent="-285750">
              <a:buFont typeface="Arial" panose="020B0604020202020204" pitchFamily="34" charset="0"/>
              <a:buChar char="•"/>
            </a:pPr>
            <a:r>
              <a:rPr lang="en-US" sz="2600" dirty="0">
                <a:latin typeface="Minion Pro" panose="02040503050201020203" pitchFamily="18" charset="0"/>
              </a:rPr>
              <a:t>Workday will be implemented in February 2028 – </a:t>
            </a:r>
            <a:br>
              <a:rPr lang="en-US" sz="2600" dirty="0">
                <a:latin typeface="Minion Pro" panose="02040503050201020203" pitchFamily="18" charset="0"/>
              </a:rPr>
            </a:br>
            <a:r>
              <a:rPr lang="en-US" sz="2600" dirty="0">
                <a:latin typeface="Minion Pro" panose="02040503050201020203" pitchFamily="18" charset="0"/>
              </a:rPr>
              <a:t>replacing current HR and Finance systems.  </a:t>
            </a:r>
          </a:p>
        </p:txBody>
      </p:sp>
      <p:pic>
        <p:nvPicPr>
          <p:cNvPr id="3" name="Picture 2">
            <a:extLst>
              <a:ext uri="{FF2B5EF4-FFF2-40B4-BE49-F238E27FC236}">
                <a16:creationId xmlns:a16="http://schemas.microsoft.com/office/drawing/2014/main" id="{FA1A8279-46AB-F5A7-A36B-FFE0267EB8E6}"/>
              </a:ext>
              <a:ext uri="{C183D7F6-B498-43B3-948B-1728B52AA6E4}">
                <adec:decorative xmlns:adec="http://schemas.microsoft.com/office/drawing/2017/decorative" val="1"/>
              </a:ext>
            </a:extLst>
          </p:cNvPr>
          <p:cNvPicPr>
            <a:picLocks noChangeAspect="1"/>
          </p:cNvPicPr>
          <p:nvPr/>
        </p:nvPicPr>
        <p:blipFill>
          <a:blip r:embed="rId5"/>
          <a:srcRect r="72938"/>
          <a:stretch>
            <a:fillRect/>
          </a:stretch>
        </p:blipFill>
        <p:spPr>
          <a:xfrm>
            <a:off x="541724" y="0"/>
            <a:ext cx="1534726" cy="1659417"/>
          </a:xfrm>
          <a:prstGeom prst="rect">
            <a:avLst/>
          </a:prstGeom>
        </p:spPr>
      </p:pic>
    </p:spTree>
    <p:custDataLst>
      <p:tags r:id="rId1"/>
    </p:custDataLst>
    <p:extLst>
      <p:ext uri="{BB962C8B-B14F-4D97-AF65-F5344CB8AC3E}">
        <p14:creationId xmlns:p14="http://schemas.microsoft.com/office/powerpoint/2010/main" val="1314599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 company name">
            <a:extLst>
              <a:ext uri="{FF2B5EF4-FFF2-40B4-BE49-F238E27FC236}">
                <a16:creationId xmlns:a16="http://schemas.microsoft.com/office/drawing/2014/main" id="{FB1E6AFC-1BAC-7302-AA1E-E94DC625D1FB}"/>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panose="02040503050201020203" pitchFamily="18" charset="0"/>
              </a:rPr>
              <a:t>Police and Public Safety</a:t>
            </a:r>
          </a:p>
        </p:txBody>
      </p:sp>
      <p:sp>
        <p:nvSpPr>
          <p:cNvPr id="5" name="TextBox 4">
            <a:extLst>
              <a:ext uri="{FF2B5EF4-FFF2-40B4-BE49-F238E27FC236}">
                <a16:creationId xmlns:a16="http://schemas.microsoft.com/office/drawing/2014/main" id="{A4E258E3-ED9F-17B6-9359-CF8286D95B57}"/>
              </a:ext>
            </a:extLst>
          </p:cNvPr>
          <p:cNvSpPr txBox="1"/>
          <p:nvPr/>
        </p:nvSpPr>
        <p:spPr>
          <a:xfrm>
            <a:off x="1926927" y="1326620"/>
            <a:ext cx="875529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pitchFamily="18" charset="0"/>
              </a:rPr>
              <a:t>Creation of Real Time Crime Center to enhance campus safety operations</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Transition to Cyber Intelligence Focus </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Improved Call-Response initiatives</a:t>
            </a:r>
          </a:p>
        </p:txBody>
      </p:sp>
      <p:pic>
        <p:nvPicPr>
          <p:cNvPr id="2" name="Picture 6">
            <a:extLst>
              <a:ext uri="{FF2B5EF4-FFF2-40B4-BE49-F238E27FC236}">
                <a16:creationId xmlns:a16="http://schemas.microsoft.com/office/drawing/2014/main" id="{9227F71D-EE16-BA6B-D51C-2B66210E956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736" y="4092547"/>
            <a:ext cx="4434528" cy="24944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ome security icon flat 442351 Vector Art at Vecteezy">
            <a:extLst>
              <a:ext uri="{FF2B5EF4-FFF2-40B4-BE49-F238E27FC236}">
                <a16:creationId xmlns:a16="http://schemas.microsoft.com/office/drawing/2014/main" id="{81854AF5-D2D5-10AD-B33C-C5D4A9BFA9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664" t="76270" r="26564" b="959"/>
          <a:stretch>
            <a:fillRect/>
          </a:stretch>
        </p:blipFill>
        <p:spPr bwMode="auto">
          <a:xfrm>
            <a:off x="285198" y="1199665"/>
            <a:ext cx="1402867" cy="1402867"/>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 name="Picture 10" descr="Home security icon flat 442351 Vector Art at Vecteezy">
            <a:extLst>
              <a:ext uri="{FF2B5EF4-FFF2-40B4-BE49-F238E27FC236}">
                <a16:creationId xmlns:a16="http://schemas.microsoft.com/office/drawing/2014/main" id="{604E4046-B3C1-8EC2-349D-68E3D557EF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979" t="49845" r="24860" b="25995"/>
          <a:stretch>
            <a:fillRect/>
          </a:stretch>
        </p:blipFill>
        <p:spPr bwMode="auto">
          <a:xfrm>
            <a:off x="330280" y="2748203"/>
            <a:ext cx="1402867" cy="1402867"/>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082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1036F38-6500-7092-2943-7E73B83D37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B1E6AFC-1BAC-7302-AA1E-E94DC625D1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4" name="Title 3">
            <a:extLst>
              <a:ext uri="{FF2B5EF4-FFF2-40B4-BE49-F238E27FC236}">
                <a16:creationId xmlns:a16="http://schemas.microsoft.com/office/drawing/2014/main" id="{73DC828C-5265-81B2-6903-0E2B5F47DA28}"/>
              </a:ext>
            </a:extLst>
          </p:cNvPr>
          <p:cNvSpPr>
            <a:spLocks noGrp="1"/>
          </p:cNvSpPr>
          <p:nvPr>
            <p:ph type="title"/>
          </p:nvPr>
        </p:nvSpPr>
        <p:spPr>
          <a:xfrm>
            <a:off x="838200" y="1057"/>
            <a:ext cx="10515600" cy="1325563"/>
          </a:xfrm>
        </p:spPr>
        <p:txBody>
          <a:bodyPr/>
          <a:lstStyle/>
          <a:p>
            <a:pPr algn="ctr"/>
            <a:r>
              <a:rPr lang="en-US" sz="4800" b="1" spc="600" dirty="0">
                <a:solidFill>
                  <a:srgbClr val="9E1B32"/>
                </a:solidFill>
                <a:latin typeface="Minion Pro" panose="02040503050201020203" pitchFamily="18" charset="0"/>
              </a:rPr>
              <a:t>Enterprise Services</a:t>
            </a:r>
          </a:p>
        </p:txBody>
      </p:sp>
      <p:sp>
        <p:nvSpPr>
          <p:cNvPr id="5" name="TextBox 4">
            <a:extLst>
              <a:ext uri="{FF2B5EF4-FFF2-40B4-BE49-F238E27FC236}">
                <a16:creationId xmlns:a16="http://schemas.microsoft.com/office/drawing/2014/main" id="{A4E258E3-ED9F-17B6-9359-CF8286D95B57}"/>
              </a:ext>
            </a:extLst>
          </p:cNvPr>
          <p:cNvSpPr txBox="1"/>
          <p:nvPr/>
        </p:nvSpPr>
        <p:spPr>
          <a:xfrm>
            <a:off x="512064" y="1458595"/>
            <a:ext cx="9569508"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9E1B32"/>
                </a:solidFill>
                <a:latin typeface="Minion Pro" panose="02040503050201020203" pitchFamily="18" charset="0"/>
              </a:rPr>
              <a:t>Supe Store </a:t>
            </a:r>
            <a:r>
              <a:rPr lang="en-US" sz="2800" dirty="0">
                <a:latin typeface="Minion Pro" panose="02040503050201020203" pitchFamily="18" charset="0"/>
              </a:rPr>
              <a:t>launched a new website with more customized options for enhanced user experience.</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solidFill>
                  <a:srgbClr val="9E1B32"/>
                </a:solidFill>
                <a:latin typeface="Minion Pro" panose="02040503050201020203" pitchFamily="18" charset="0"/>
              </a:rPr>
              <a:t>Supe Store </a:t>
            </a:r>
            <a:r>
              <a:rPr lang="en-US" sz="2800" dirty="0">
                <a:latin typeface="Minion Pro" panose="02040503050201020203" pitchFamily="18" charset="0"/>
              </a:rPr>
              <a:t>expanded the availability and participation for Access Granted. Implemented counter service for in-store textbook purchases.</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solidFill>
                  <a:srgbClr val="9E1B32"/>
                </a:solidFill>
                <a:latin typeface="Minion Pro" panose="02040503050201020203" pitchFamily="18" charset="0"/>
              </a:rPr>
              <a:t>Printing Services </a:t>
            </a:r>
            <a:r>
              <a:rPr lang="en-US" sz="2800" dirty="0">
                <a:latin typeface="Minion Pro" panose="02040503050201020203" pitchFamily="18" charset="0"/>
              </a:rPr>
              <a:t>streamlined their online ordering process.</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solidFill>
                  <a:srgbClr val="9E1B32"/>
                </a:solidFill>
                <a:latin typeface="Minion Pro" panose="02040503050201020203" pitchFamily="18" charset="0"/>
              </a:rPr>
              <a:t>Act Card Services </a:t>
            </a:r>
            <a:r>
              <a:rPr lang="en-US" sz="2800" dirty="0">
                <a:latin typeface="Minion Pro" panose="02040503050201020203" pitchFamily="18" charset="0"/>
              </a:rPr>
              <a:t>created a Docusign form for online </a:t>
            </a:r>
          </a:p>
          <a:p>
            <a:r>
              <a:rPr lang="en-US" sz="2800" dirty="0">
                <a:latin typeface="Minion Pro" panose="02040503050201020203" pitchFamily="18" charset="0"/>
              </a:rPr>
              <a:t>   badge requests.</a:t>
            </a:r>
          </a:p>
        </p:txBody>
      </p:sp>
    </p:spTree>
    <p:extLst>
      <p:ext uri="{BB962C8B-B14F-4D97-AF65-F5344CB8AC3E}">
        <p14:creationId xmlns:p14="http://schemas.microsoft.com/office/powerpoint/2010/main" val="2377878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6526</TotalTime>
  <Words>2188</Words>
  <Application>Microsoft Office PowerPoint</Application>
  <PresentationFormat>Widescreen</PresentationFormat>
  <Paragraphs>255</Paragraphs>
  <Slides>31</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Minion Pro</vt:lpstr>
      <vt:lpstr>Segoe UI</vt:lpstr>
      <vt:lpstr>Office Theme</vt:lpstr>
      <vt:lpstr>Human Resources</vt:lpstr>
      <vt:lpstr>Finance &amp; Operations Shared Administrative Services</vt:lpstr>
      <vt:lpstr>Compliance, Ethics, and Regulatory Affairs</vt:lpstr>
      <vt:lpstr>Risk Management</vt:lpstr>
      <vt:lpstr>Environmental Health &amp; Safety</vt:lpstr>
      <vt:lpstr> Environmental Health &amp; Safety In Progress</vt:lpstr>
      <vt:lpstr>Capstone Convergence</vt:lpstr>
      <vt:lpstr>Police and Public Safety</vt:lpstr>
      <vt:lpstr>Enterprise Services</vt:lpstr>
      <vt:lpstr>Bryant Conference Center</vt:lpstr>
      <vt:lpstr>Transportation Services</vt:lpstr>
      <vt:lpstr>Office of Information Technology (OIT)</vt:lpstr>
      <vt:lpstr>Office of Information Technology (OIT) – Part 2</vt:lpstr>
      <vt:lpstr>Office of Information Technology (OIT) – Part 3</vt:lpstr>
      <vt:lpstr>Office of Finance</vt:lpstr>
      <vt:lpstr>Campus Development</vt:lpstr>
      <vt:lpstr>Office of Academic Affairs</vt:lpstr>
      <vt:lpstr>Office of Academic Affairs(2)</vt:lpstr>
      <vt:lpstr>Honors College</vt:lpstr>
      <vt:lpstr>Division of Strategic Communications</vt:lpstr>
      <vt:lpstr>College of Communication &amp; Information Sciences</vt:lpstr>
      <vt:lpstr>Division of Advancement</vt:lpstr>
      <vt:lpstr>School of Social Work</vt:lpstr>
      <vt:lpstr>Capstone College of Nursing</vt:lpstr>
      <vt:lpstr>Division of Student Life</vt:lpstr>
      <vt:lpstr>Division for Research</vt:lpstr>
      <vt:lpstr>College of Education</vt:lpstr>
      <vt:lpstr>College of Education(2)</vt:lpstr>
      <vt:lpstr>Culverhouse College of Business</vt:lpstr>
      <vt:lpstr>Engineering</vt:lpstr>
      <vt:lpstr>Graduate School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Cook</dc:creator>
  <cp:lastModifiedBy>Carolina Vega Rengifo</cp:lastModifiedBy>
  <cp:revision>9</cp:revision>
  <dcterms:created xsi:type="dcterms:W3CDTF">2023-03-02T17:42:03Z</dcterms:created>
  <dcterms:modified xsi:type="dcterms:W3CDTF">2026-04-28T18:59:09Z</dcterms:modified>
</cp:coreProperties>
</file>